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303" r:id="rId5"/>
    <p:sldId id="284" r:id="rId6"/>
    <p:sldId id="285" r:id="rId7"/>
    <p:sldId id="304" r:id="rId8"/>
    <p:sldId id="290" r:id="rId9"/>
    <p:sldId id="291" r:id="rId10"/>
    <p:sldId id="305" r:id="rId11"/>
    <p:sldId id="297" r:id="rId12"/>
    <p:sldId id="298" r:id="rId13"/>
    <p:sldId id="299" r:id="rId14"/>
    <p:sldId id="300" r:id="rId15"/>
    <p:sldId id="301" r:id="rId16"/>
    <p:sldId id="302" r:id="rId17"/>
    <p:sldId id="292" r:id="rId18"/>
    <p:sldId id="293" r:id="rId19"/>
    <p:sldId id="294" r:id="rId20"/>
    <p:sldId id="295" r:id="rId21"/>
    <p:sldId id="296" r:id="rId22"/>
    <p:sldId id="266" r:id="rId23"/>
    <p:sldId id="267" r:id="rId24"/>
    <p:sldId id="274" r:id="rId25"/>
    <p:sldId id="275" r:id="rId26"/>
    <p:sldId id="277" r:id="rId27"/>
    <p:sldId id="278" r:id="rId28"/>
    <p:sldId id="279" r:id="rId29"/>
    <p:sldId id="280" r:id="rId30"/>
    <p:sldId id="281" r:id="rId31"/>
    <p:sldId id="282" r:id="rId32"/>
    <p:sldId id="283" r:id="rId33"/>
    <p:sldId id="338" r:id="rId34"/>
    <p:sldId id="339" r:id="rId35"/>
    <p:sldId id="340" r:id="rId36"/>
    <p:sldId id="341" r:id="rId37"/>
    <p:sldId id="342" r:id="rId38"/>
    <p:sldId id="343" r:id="rId39"/>
    <p:sldId id="344" r:id="rId40"/>
    <p:sldId id="345" r:id="rId41"/>
    <p:sldId id="259" r:id="rId42"/>
    <p:sldId id="260" r:id="rId43"/>
    <p:sldId id="261" r:id="rId44"/>
    <p:sldId id="262" r:id="rId45"/>
    <p:sldId id="263" r:id="rId46"/>
    <p:sldId id="264" r:id="rId47"/>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756" y="1016"/>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gs" Target="tags/tag3.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91A7CD-111D-4317-A50D-16570025FF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2B63B71-CC43-42EB-8991-771E09F997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1A7CD-111D-4317-A50D-16570025FF5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63B71-CC43-42EB-8991-771E09F99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customer1@email.com"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软件质量保证与测试技术</a:t>
            </a:r>
            <a:endParaRPr lang="zh-CN" altLang="en-US" dirty="0"/>
          </a:p>
        </p:txBody>
      </p:sp>
      <p:sp>
        <p:nvSpPr>
          <p:cNvPr id="3" name="副标题 2"/>
          <p:cNvSpPr>
            <a:spLocks noGrp="1"/>
          </p:cNvSpPr>
          <p:nvPr>
            <p:ph type="subTitle" idx="1"/>
          </p:nvPr>
        </p:nvSpPr>
        <p:spPr/>
        <p:txBody>
          <a:bodyPr/>
          <a:lstStyle/>
          <a:p>
            <a:r>
              <a:rPr lang="zh-CN" altLang="en-US" dirty="0"/>
              <a:t>组员：</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Service</a:t>
            </a:r>
            <a:r>
              <a:rPr lang="zh-CN" altLang="en-US" dirty="0"/>
              <a:t>测试</a:t>
            </a:r>
            <a:endParaRPr lang="zh-CN" altLang="en-US" dirty="0"/>
          </a:p>
        </p:txBody>
      </p:sp>
      <p:sp>
        <p:nvSpPr>
          <p:cNvPr id="3" name="内容占位符 2"/>
          <p:cNvSpPr>
            <a:spLocks noGrp="1"/>
          </p:cNvSpPr>
          <p:nvPr>
            <p:ph idx="1"/>
          </p:nvPr>
        </p:nvSpPr>
        <p:spPr/>
        <p:txBody>
          <a:bodyPr/>
          <a:lstStyle/>
          <a:p>
            <a:r>
              <a:rPr lang="en-US" altLang="zh-CN" dirty="0"/>
              <a:t>1.mergeLocalCart</a:t>
            </a:r>
            <a:endParaRPr lang="en-US" altLang="zh-CN" dirty="0"/>
          </a:p>
          <a:p>
            <a:r>
              <a:rPr lang="en-US" altLang="zh-CN" dirty="0"/>
              <a:t>2.findByCategoryType</a:t>
            </a:r>
            <a:endParaRPr lang="en-US" altLang="zh-CN" dirty="0"/>
          </a:p>
          <a:p>
            <a:r>
              <a:rPr lang="en-US" altLang="zh-CN" dirty="0"/>
              <a:t>3.OrderService finish</a:t>
            </a:r>
            <a:endParaRPr lang="en-US" altLang="zh-CN" dirty="0"/>
          </a:p>
          <a:p>
            <a:r>
              <a:rPr lang="en-US" altLang="zh-CN" dirty="0"/>
              <a:t>4.OrderService cancel</a:t>
            </a:r>
            <a:endParaRPr lang="en-US" altLang="zh-CN" dirty="0"/>
          </a:p>
          <a:p>
            <a:r>
              <a:rPr lang="en-US" altLang="zh-CN" dirty="0"/>
              <a:t>5.ProductInOrderService update</a:t>
            </a:r>
            <a:endParaRPr lang="en-US" altLang="zh-CN" dirty="0"/>
          </a:p>
          <a:p>
            <a:r>
              <a:rPr lang="en-US" altLang="zh-CN" dirty="0"/>
              <a:t>6.ProductInOrderService </a:t>
            </a:r>
            <a:r>
              <a:rPr lang="en-US" altLang="zh-CN" dirty="0" err="1"/>
              <a:t>findone</a:t>
            </a:r>
            <a:endParaRPr lang="en-US" altLang="zh-CN" dirty="0"/>
          </a:p>
          <a:p>
            <a:r>
              <a:rPr lang="en-US" altLang="zh-CN" dirty="0"/>
              <a:t>7.ProductService </a:t>
            </a:r>
            <a:r>
              <a:rPr lang="en-US" altLang="zh-CN" dirty="0" err="1"/>
              <a:t>increaseStock</a:t>
            </a:r>
            <a:endParaRPr lang="en-US" altLang="zh-CN" dirty="0"/>
          </a:p>
          <a:p>
            <a:r>
              <a:rPr lang="en-US" altLang="zh-CN" dirty="0"/>
              <a:t>8. </a:t>
            </a:r>
            <a:r>
              <a:rPr lang="en-US" altLang="zh-CN" dirty="0" err="1"/>
              <a:t>ProductService</a:t>
            </a:r>
            <a:r>
              <a:rPr lang="en-US" altLang="zh-CN" dirty="0"/>
              <a:t> </a:t>
            </a:r>
            <a:r>
              <a:rPr lang="en-US" altLang="zh-CN" dirty="0" err="1"/>
              <a:t>decreaseStock</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Service</a:t>
            </a:r>
            <a:r>
              <a:rPr lang="zh-CN" altLang="en-US" dirty="0"/>
              <a:t>测试</a:t>
            </a:r>
            <a:endParaRPr lang="zh-CN" altLang="en-US" dirty="0"/>
          </a:p>
        </p:txBody>
      </p:sp>
      <p:sp>
        <p:nvSpPr>
          <p:cNvPr id="3" name="内容占位符 2"/>
          <p:cNvSpPr>
            <a:spLocks noGrp="1"/>
          </p:cNvSpPr>
          <p:nvPr>
            <p:ph idx="1"/>
          </p:nvPr>
        </p:nvSpPr>
        <p:spPr/>
        <p:txBody>
          <a:bodyPr/>
          <a:lstStyle/>
          <a:p>
            <a:r>
              <a:rPr lang="en-US" altLang="zh-CN" dirty="0"/>
              <a:t>9.ProductService </a:t>
            </a:r>
            <a:r>
              <a:rPr lang="en-US" altLang="zh-CN" dirty="0" err="1"/>
              <a:t>Offsale</a:t>
            </a:r>
            <a:endParaRPr lang="en-US" altLang="zh-CN" dirty="0"/>
          </a:p>
          <a:p>
            <a:r>
              <a:rPr lang="en-US" altLang="zh-CN" dirty="0"/>
              <a:t>10.ProductService </a:t>
            </a:r>
            <a:r>
              <a:rPr lang="en-US" altLang="zh-CN" dirty="0" err="1"/>
              <a:t>Onsale</a:t>
            </a:r>
            <a:endParaRPr lang="en-US" altLang="zh-CN" dirty="0"/>
          </a:p>
          <a:p>
            <a:r>
              <a:rPr lang="en-US" altLang="zh-CN" dirty="0"/>
              <a:t>11.ProductService update</a:t>
            </a:r>
            <a:endParaRPr lang="en-US" altLang="zh-CN" dirty="0"/>
          </a:p>
          <a:p>
            <a:r>
              <a:rPr lang="en-US" altLang="zh-CN" dirty="0"/>
              <a:t>12.ProductService delete</a:t>
            </a:r>
            <a:endParaRPr lang="en-US" altLang="zh-CN" dirty="0"/>
          </a:p>
          <a:p>
            <a:r>
              <a:rPr lang="en-US" altLang="zh-CN" dirty="0"/>
              <a:t>13.UserService </a:t>
            </a:r>
            <a:r>
              <a:rPr lang="en-US" altLang="zh-CN" dirty="0" err="1"/>
              <a:t>createuser</a:t>
            </a:r>
            <a:endParaRPr lang="en-US" altLang="zh-CN" dirty="0"/>
          </a:p>
          <a:p>
            <a:r>
              <a:rPr lang="en-US" altLang="zh-CN" dirty="0"/>
              <a:t>14.UserService Update</a:t>
            </a:r>
            <a:endParaRPr lang="en-US" altLang="zh-CN"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MergeLocalCart</a:t>
            </a:r>
            <a:endParaRPr lang="zh-CN" altLang="en-US" dirty="0"/>
          </a:p>
        </p:txBody>
      </p:sp>
      <p:sp>
        <p:nvSpPr>
          <p:cNvPr id="3" name="内容占位符 2"/>
          <p:cNvSpPr>
            <a:spLocks noGrp="1"/>
          </p:cNvSpPr>
          <p:nvPr>
            <p:ph idx="1"/>
          </p:nvPr>
        </p:nvSpPr>
        <p:spPr/>
        <p:txBody>
          <a:bodyPr/>
          <a:lstStyle/>
          <a:p>
            <a:pPr algn="just"/>
            <a:r>
              <a:rPr lang="zh-CN" altLang="zh-CN" kern="100" dirty="0">
                <a:effectLst/>
                <a:latin typeface="+mn-ea"/>
                <a:cs typeface="Times New Roman" panose="02020603050405020304" pitchFamily="18" charset="0"/>
              </a:rPr>
              <a:t>功能：添加新物品，合并购物车</a:t>
            </a:r>
            <a:endParaRPr lang="zh-CN" altLang="zh-CN" kern="100" dirty="0">
              <a:effectLst/>
              <a:latin typeface="+mn-ea"/>
              <a:cs typeface="Times New Roman" panose="02020603050405020304" pitchFamily="18" charset="0"/>
            </a:endParaRPr>
          </a:p>
          <a:p>
            <a:pPr algn="just"/>
            <a:r>
              <a:rPr lang="zh-CN" altLang="zh-CN" kern="100" dirty="0">
                <a:effectLst/>
                <a:latin typeface="+mn-ea"/>
                <a:cs typeface="Times New Roman" panose="02020603050405020304" pitchFamily="18" charset="0"/>
              </a:rPr>
              <a:t>输入：</a:t>
            </a:r>
            <a:r>
              <a:rPr lang="en-US" altLang="zh-CN" kern="100" dirty="0" err="1">
                <a:effectLst/>
                <a:latin typeface="+mn-ea"/>
                <a:cs typeface="Times New Roman" panose="02020603050405020304" pitchFamily="18" charset="0"/>
              </a:rPr>
              <a:t>ProductInOrder</a:t>
            </a:r>
            <a:endParaRPr lang="zh-CN" altLang="zh-CN" kern="100" dirty="0">
              <a:effectLst/>
              <a:latin typeface="+mn-ea"/>
              <a:cs typeface="Times New Roman" panose="02020603050405020304" pitchFamily="18" charset="0"/>
            </a:endParaRPr>
          </a:p>
          <a:p>
            <a:pPr algn="just"/>
            <a:r>
              <a:rPr lang="zh-CN" altLang="zh-CN" kern="100" dirty="0">
                <a:effectLst/>
                <a:latin typeface="+mn-ea"/>
                <a:cs typeface="Times New Roman" panose="02020603050405020304" pitchFamily="18" charset="0"/>
              </a:rPr>
              <a:t>输出：</a:t>
            </a:r>
            <a:r>
              <a:rPr lang="en-US" altLang="zh-CN" kern="100" dirty="0">
                <a:effectLst/>
                <a:latin typeface="+mn-ea"/>
                <a:cs typeface="Times New Roman" panose="02020603050405020304" pitchFamily="18" charset="0"/>
              </a:rPr>
              <a:t>Cart</a:t>
            </a:r>
            <a:endParaRPr lang="zh-CN" altLang="zh-CN" kern="100" dirty="0">
              <a:effectLst/>
              <a:latin typeface="+mn-ea"/>
              <a:cs typeface="Times New Roman" panose="02020603050405020304" pitchFamily="18" charset="0"/>
            </a:endParaRPr>
          </a:p>
          <a:p>
            <a:r>
              <a:rPr lang="zh-CN" altLang="en-US" dirty="0"/>
              <a:t>流程图</a:t>
            </a:r>
            <a:endParaRPr lang="zh-CN" altLang="en-US" dirty="0"/>
          </a:p>
        </p:txBody>
      </p:sp>
      <p:pic>
        <p:nvPicPr>
          <p:cNvPr id="5" name="图片 4"/>
          <p:cNvPicPr>
            <a:picLocks noChangeAspect="1"/>
          </p:cNvPicPr>
          <p:nvPr/>
        </p:nvPicPr>
        <p:blipFill>
          <a:blip r:embed="rId1"/>
          <a:stretch>
            <a:fillRect/>
          </a:stretch>
        </p:blipFill>
        <p:spPr>
          <a:xfrm>
            <a:off x="6276781" y="1690688"/>
            <a:ext cx="4319619" cy="4157693"/>
          </a:xfrm>
          <a:prstGeom prst="rect">
            <a:avLst/>
          </a:prstGeom>
        </p:spPr>
      </p:pic>
      <p:pic>
        <p:nvPicPr>
          <p:cNvPr id="7" name="图片 6"/>
          <p:cNvPicPr>
            <a:picLocks noChangeAspect="1"/>
          </p:cNvPicPr>
          <p:nvPr/>
        </p:nvPicPr>
        <p:blipFill>
          <a:blip r:embed="rId2"/>
          <a:stretch>
            <a:fillRect/>
          </a:stretch>
        </p:blipFill>
        <p:spPr>
          <a:xfrm>
            <a:off x="517634" y="4239046"/>
            <a:ext cx="5834105" cy="14097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1722" y="402577"/>
            <a:ext cx="10515600" cy="4351338"/>
          </a:xfrm>
        </p:spPr>
        <p:txBody>
          <a:bodyPr/>
          <a:lstStyle/>
          <a:p>
            <a:pPr marL="0" indent="0">
              <a:buNone/>
            </a:pPr>
            <a:r>
              <a:rPr lang="zh-CN" altLang="en-US" dirty="0"/>
              <a:t>测试代码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测试结果</a:t>
            </a:r>
            <a:endParaRPr lang="zh-CN" altLang="en-US" dirty="0"/>
          </a:p>
        </p:txBody>
      </p:sp>
      <p:pic>
        <p:nvPicPr>
          <p:cNvPr id="11" name="图片 10"/>
          <p:cNvPicPr>
            <a:picLocks noChangeAspect="1"/>
          </p:cNvPicPr>
          <p:nvPr/>
        </p:nvPicPr>
        <p:blipFill>
          <a:blip r:embed="rId1"/>
          <a:stretch>
            <a:fillRect/>
          </a:stretch>
        </p:blipFill>
        <p:spPr>
          <a:xfrm>
            <a:off x="6215968" y="3699927"/>
            <a:ext cx="5274310" cy="1522730"/>
          </a:xfrm>
          <a:prstGeom prst="rect">
            <a:avLst/>
          </a:prstGeom>
        </p:spPr>
      </p:pic>
      <p:pic>
        <p:nvPicPr>
          <p:cNvPr id="12" name="图片 11"/>
          <p:cNvPicPr>
            <a:picLocks noChangeAspect="1"/>
          </p:cNvPicPr>
          <p:nvPr/>
        </p:nvPicPr>
        <p:blipFill>
          <a:blip r:embed="rId2"/>
          <a:stretch>
            <a:fillRect/>
          </a:stretch>
        </p:blipFill>
        <p:spPr>
          <a:xfrm>
            <a:off x="614272" y="3709048"/>
            <a:ext cx="5248275" cy="1223645"/>
          </a:xfrm>
          <a:prstGeom prst="rect">
            <a:avLst/>
          </a:prstGeom>
        </p:spPr>
      </p:pic>
      <p:pic>
        <p:nvPicPr>
          <p:cNvPr id="13" name="图片 12"/>
          <p:cNvPicPr>
            <a:picLocks noChangeAspect="1"/>
          </p:cNvPicPr>
          <p:nvPr/>
        </p:nvPicPr>
        <p:blipFill>
          <a:blip r:embed="rId3"/>
          <a:stretch>
            <a:fillRect/>
          </a:stretch>
        </p:blipFill>
        <p:spPr>
          <a:xfrm>
            <a:off x="588237" y="5216203"/>
            <a:ext cx="5274310" cy="1181100"/>
          </a:xfrm>
          <a:prstGeom prst="rect">
            <a:avLst/>
          </a:prstGeom>
        </p:spPr>
      </p:pic>
      <p:pic>
        <p:nvPicPr>
          <p:cNvPr id="5" name="图片 4"/>
          <p:cNvPicPr>
            <a:picLocks noChangeAspect="1"/>
          </p:cNvPicPr>
          <p:nvPr/>
        </p:nvPicPr>
        <p:blipFill>
          <a:blip r:embed="rId4"/>
          <a:stretch>
            <a:fillRect/>
          </a:stretch>
        </p:blipFill>
        <p:spPr>
          <a:xfrm>
            <a:off x="776785" y="904833"/>
            <a:ext cx="8482075" cy="15954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Orderservice</a:t>
            </a:r>
            <a:r>
              <a:rPr lang="en-US" altLang="zh-CN" dirty="0"/>
              <a:t> finish</a:t>
            </a:r>
            <a:endParaRPr lang="zh-CN" altLang="en-US" dirty="0"/>
          </a:p>
        </p:txBody>
      </p:sp>
      <p:sp>
        <p:nvSpPr>
          <p:cNvPr id="3" name="内容占位符 2"/>
          <p:cNvSpPr>
            <a:spLocks noGrp="1"/>
          </p:cNvSpPr>
          <p:nvPr>
            <p:ph idx="1"/>
          </p:nvPr>
        </p:nvSpPr>
        <p:spPr/>
        <p:txBody>
          <a:bodyPr/>
          <a:lstStyle/>
          <a:p>
            <a:pPr algn="just"/>
            <a:r>
              <a:rPr lang="zh-CN" altLang="zh-CN" kern="100" dirty="0">
                <a:effectLst/>
                <a:latin typeface="+mn-ea"/>
                <a:cs typeface="Times New Roman" panose="02020603050405020304" pitchFamily="18" charset="0"/>
              </a:rPr>
              <a:t>功能：结算订单</a:t>
            </a:r>
            <a:endParaRPr lang="zh-CN" altLang="zh-CN" kern="100" dirty="0">
              <a:effectLst/>
              <a:latin typeface="+mn-ea"/>
              <a:cs typeface="Times New Roman" panose="02020603050405020304" pitchFamily="18" charset="0"/>
            </a:endParaRPr>
          </a:p>
          <a:p>
            <a:pPr algn="just"/>
            <a:r>
              <a:rPr lang="zh-CN" altLang="zh-CN" kern="100" dirty="0">
                <a:effectLst/>
                <a:latin typeface="+mn-ea"/>
                <a:cs typeface="Times New Roman" panose="02020603050405020304" pitchFamily="18" charset="0"/>
              </a:rPr>
              <a:t>输入：</a:t>
            </a:r>
            <a:r>
              <a:rPr lang="en-US" altLang="zh-CN" kern="100" dirty="0" err="1">
                <a:effectLst/>
                <a:latin typeface="+mn-ea"/>
                <a:cs typeface="Times New Roman" panose="02020603050405020304" pitchFamily="18" charset="0"/>
              </a:rPr>
              <a:t>OderID</a:t>
            </a:r>
            <a:endParaRPr lang="zh-CN" altLang="zh-CN" kern="100" dirty="0">
              <a:effectLst/>
              <a:latin typeface="+mn-ea"/>
              <a:cs typeface="Times New Roman" panose="02020603050405020304" pitchFamily="18" charset="0"/>
            </a:endParaRPr>
          </a:p>
          <a:p>
            <a:pPr algn="just"/>
            <a:r>
              <a:rPr lang="zh-CN" altLang="zh-CN" kern="100" dirty="0">
                <a:effectLst/>
                <a:latin typeface="+mn-ea"/>
                <a:cs typeface="Times New Roman" panose="02020603050405020304" pitchFamily="18" charset="0"/>
              </a:rPr>
              <a:t>输出：</a:t>
            </a:r>
            <a:r>
              <a:rPr lang="en-US" altLang="zh-CN" kern="100" dirty="0">
                <a:effectLst/>
                <a:latin typeface="+mn-ea"/>
                <a:cs typeface="Times New Roman" panose="02020603050405020304" pitchFamily="18" charset="0"/>
              </a:rPr>
              <a:t>bool</a:t>
            </a:r>
            <a:endParaRPr lang="en-US" altLang="zh-CN" kern="100" dirty="0">
              <a:effectLst/>
              <a:latin typeface="+mn-ea"/>
              <a:cs typeface="Times New Roman" panose="02020603050405020304" pitchFamily="18" charset="0"/>
            </a:endParaRPr>
          </a:p>
          <a:p>
            <a:pPr algn="just"/>
            <a:r>
              <a:rPr lang="zh-CN" altLang="en-US" kern="100" dirty="0">
                <a:effectLst/>
                <a:latin typeface="+mn-ea"/>
                <a:cs typeface="Times New Roman" panose="02020603050405020304" pitchFamily="18" charset="0"/>
              </a:rPr>
              <a:t>流程图</a:t>
            </a:r>
            <a:endParaRPr lang="en-US" altLang="zh-CN" kern="100" dirty="0">
              <a:effectLst/>
              <a:latin typeface="+mn-ea"/>
              <a:cs typeface="Times New Roman" panose="02020603050405020304" pitchFamily="18" charset="0"/>
            </a:endParaRPr>
          </a:p>
          <a:p>
            <a:pPr algn="just"/>
            <a:endParaRPr lang="zh-CN" altLang="zh-CN" kern="100" dirty="0">
              <a:effectLst/>
              <a:latin typeface="+mn-ea"/>
              <a:cs typeface="Times New Roman" panose="02020603050405020304" pitchFamily="18" charset="0"/>
            </a:endParaRPr>
          </a:p>
          <a:p>
            <a:endParaRPr lang="zh-CN" altLang="en-US" dirty="0"/>
          </a:p>
        </p:txBody>
      </p:sp>
      <p:pic>
        <p:nvPicPr>
          <p:cNvPr id="5" name="图片 4"/>
          <p:cNvPicPr>
            <a:picLocks noChangeAspect="1"/>
          </p:cNvPicPr>
          <p:nvPr/>
        </p:nvPicPr>
        <p:blipFill>
          <a:blip r:embed="rId1"/>
          <a:stretch>
            <a:fillRect/>
          </a:stretch>
        </p:blipFill>
        <p:spPr>
          <a:xfrm>
            <a:off x="6588441" y="1825625"/>
            <a:ext cx="4419632" cy="3895753"/>
          </a:xfrm>
          <a:prstGeom prst="rect">
            <a:avLst/>
          </a:prstGeom>
        </p:spPr>
      </p:pic>
      <p:pic>
        <p:nvPicPr>
          <p:cNvPr id="7" name="图片 6"/>
          <p:cNvPicPr>
            <a:picLocks noChangeAspect="1"/>
          </p:cNvPicPr>
          <p:nvPr/>
        </p:nvPicPr>
        <p:blipFill>
          <a:blip r:embed="rId2"/>
          <a:stretch>
            <a:fillRect/>
          </a:stretch>
        </p:blipFill>
        <p:spPr>
          <a:xfrm>
            <a:off x="911499" y="4379929"/>
            <a:ext cx="5676942" cy="14763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1722" y="402577"/>
            <a:ext cx="10515600" cy="4351338"/>
          </a:xfrm>
        </p:spPr>
        <p:txBody>
          <a:bodyPr/>
          <a:lstStyle/>
          <a:p>
            <a:pPr marL="0" indent="0">
              <a:buNone/>
            </a:pPr>
            <a:r>
              <a:rPr lang="zh-CN" altLang="en-US" dirty="0"/>
              <a:t>测试代码                                                                         测试结果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4" name="图片 3"/>
          <p:cNvPicPr>
            <a:picLocks noChangeAspect="1"/>
          </p:cNvPicPr>
          <p:nvPr/>
        </p:nvPicPr>
        <p:blipFill>
          <a:blip r:embed="rId1"/>
          <a:stretch>
            <a:fillRect/>
          </a:stretch>
        </p:blipFill>
        <p:spPr>
          <a:xfrm>
            <a:off x="701722" y="838117"/>
            <a:ext cx="7113469" cy="5617306"/>
          </a:xfrm>
          <a:prstGeom prst="rect">
            <a:avLst/>
          </a:prstGeom>
        </p:spPr>
      </p:pic>
      <p:pic>
        <p:nvPicPr>
          <p:cNvPr id="16" name="图片 15"/>
          <p:cNvPicPr>
            <a:picLocks noChangeAspect="1"/>
          </p:cNvPicPr>
          <p:nvPr/>
        </p:nvPicPr>
        <p:blipFill>
          <a:blip r:embed="rId2"/>
          <a:stretch>
            <a:fillRect/>
          </a:stretch>
        </p:blipFill>
        <p:spPr>
          <a:xfrm>
            <a:off x="7815192" y="942781"/>
            <a:ext cx="4208858" cy="1028700"/>
          </a:xfrm>
          <a:prstGeom prst="rect">
            <a:avLst/>
          </a:prstGeom>
        </p:spPr>
      </p:pic>
      <p:pic>
        <p:nvPicPr>
          <p:cNvPr id="17" name="图片 16"/>
          <p:cNvPicPr>
            <a:picLocks noChangeAspect="1"/>
          </p:cNvPicPr>
          <p:nvPr/>
        </p:nvPicPr>
        <p:blipFill>
          <a:blip r:embed="rId3"/>
          <a:stretch>
            <a:fillRect/>
          </a:stretch>
        </p:blipFill>
        <p:spPr>
          <a:xfrm>
            <a:off x="7815191" y="2076145"/>
            <a:ext cx="4289723" cy="1219835"/>
          </a:xfrm>
          <a:prstGeom prst="rect">
            <a:avLst/>
          </a:prstGeom>
        </p:spPr>
      </p:pic>
      <p:pic>
        <p:nvPicPr>
          <p:cNvPr id="18" name="图片 17"/>
          <p:cNvPicPr>
            <a:picLocks noChangeAspect="1"/>
          </p:cNvPicPr>
          <p:nvPr/>
        </p:nvPicPr>
        <p:blipFill>
          <a:blip r:embed="rId4"/>
          <a:stretch>
            <a:fillRect/>
          </a:stretch>
        </p:blipFill>
        <p:spPr>
          <a:xfrm>
            <a:off x="7815191" y="3339776"/>
            <a:ext cx="4289723" cy="1123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Controller</a:t>
            </a:r>
            <a:r>
              <a:rPr lang="zh-CN" altLang="en-US">
                <a:sym typeface="+mn-ea"/>
              </a:rPr>
              <a:t>层</a:t>
            </a:r>
            <a:r>
              <a:rPr lang="zh-CN" altLang="en-US" dirty="0">
                <a:sym typeface="+mn-ea"/>
              </a:rPr>
              <a:t>白盒测试部分</a:t>
            </a:r>
            <a:endParaRPr lang="zh-CN" altLang="en-US"/>
          </a:p>
        </p:txBody>
      </p:sp>
      <p:sp>
        <p:nvSpPr>
          <p:cNvPr id="3" name="内容占位符 2"/>
          <p:cNvSpPr>
            <a:spLocks noGrp="1"/>
          </p:cNvSpPr>
          <p:nvPr>
            <p:ph idx="1"/>
          </p:nvPr>
        </p:nvSpPr>
        <p:spPr/>
        <p:txBody>
          <a:bodyPr/>
          <a:lstStyle/>
          <a:p>
            <a:r>
              <a:rPr lang="zh-CN" altLang="en-US"/>
              <a:t>CartControllerTest：测试相关控制器逻辑正确性 </a:t>
            </a:r>
            <a:endParaRPr lang="zh-CN" altLang="en-US"/>
          </a:p>
          <a:p>
            <a:r>
              <a:rPr lang="zh-CN" altLang="en-US"/>
              <a:t>CategoryControllerTest：测试分类相关控制器逻辑正确性 </a:t>
            </a:r>
            <a:endParaRPr lang="zh-CN" altLang="en-US"/>
          </a:p>
          <a:p>
            <a:r>
              <a:rPr lang="zh-CN" altLang="en-US"/>
              <a:t>OrderControllerTest：测试订单相关控制器逻辑正确性 </a:t>
            </a:r>
            <a:endParaRPr lang="zh-CN" altLang="en-US"/>
          </a:p>
          <a:p>
            <a:r>
              <a:rPr lang="zh-CN" altLang="en-US"/>
              <a:t>ProductControllerTest：测试产品相关控制器逻辑正确性 </a:t>
            </a:r>
            <a:endParaRPr lang="zh-CN" altLang="en-US"/>
          </a:p>
          <a:p>
            <a:r>
              <a:rPr lang="zh-CN" altLang="en-US"/>
              <a:t>UserControllerTest：测试用户相关控制器逻辑正确性 </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Controller</a:t>
            </a:r>
            <a:r>
              <a:rPr lang="zh-CN" altLang="en-US">
                <a:sym typeface="+mn-ea"/>
              </a:rPr>
              <a:t>层举例</a:t>
            </a:r>
            <a:r>
              <a:rPr lang="en-US" altLang="zh-CN">
                <a:sym typeface="+mn-ea"/>
              </a:rPr>
              <a:t>——orderControllerTest</a:t>
            </a:r>
            <a:endParaRPr lang="en-US" altLang="zh-CN">
              <a:sym typeface="+mn-ea"/>
            </a:endParaRPr>
          </a:p>
        </p:txBody>
      </p:sp>
      <p:pic>
        <p:nvPicPr>
          <p:cNvPr id="92" name="图片 14"/>
          <p:cNvPicPr>
            <a:picLocks noGrp="1" noChangeAspect="1"/>
          </p:cNvPicPr>
          <p:nvPr>
            <p:ph idx="1"/>
            <p:custDataLst>
              <p:tags r:id="rId1"/>
            </p:custDataLst>
          </p:nvPr>
        </p:nvPicPr>
        <p:blipFill>
          <a:blip r:embed="rId2"/>
          <a:stretch>
            <a:fillRect/>
          </a:stretch>
        </p:blipFill>
        <p:spPr>
          <a:xfrm>
            <a:off x="2947670" y="2376805"/>
            <a:ext cx="6296025" cy="3248025"/>
          </a:xfrm>
          <a:prstGeom prst="rect">
            <a:avLst/>
          </a:prstGeom>
          <a:noFill/>
          <a:ln>
            <a:noFill/>
          </a:ln>
        </p:spPr>
      </p:pic>
      <p:sp>
        <p:nvSpPr>
          <p:cNvPr id="4" name="文本框 3"/>
          <p:cNvSpPr txBox="1"/>
          <p:nvPr/>
        </p:nvSpPr>
        <p:spPr>
          <a:xfrm>
            <a:off x="1204595" y="1691005"/>
            <a:ext cx="1097280" cy="368300"/>
          </a:xfrm>
          <a:prstGeom prst="rect">
            <a:avLst/>
          </a:prstGeom>
          <a:noFill/>
        </p:spPr>
        <p:txBody>
          <a:bodyPr wrap="none" rtlCol="0">
            <a:spAutoFit/>
          </a:bodyPr>
          <a:lstStyle/>
          <a:p>
            <a:r>
              <a:rPr lang="zh-CN" altLang="en-US"/>
              <a:t>测试准备</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Controller</a:t>
            </a:r>
            <a:r>
              <a:rPr lang="zh-CN" altLang="en-US">
                <a:sym typeface="+mn-ea"/>
              </a:rPr>
              <a:t>层</a:t>
            </a:r>
            <a:r>
              <a:rPr lang="en-US" altLang="zh-CN">
                <a:sym typeface="+mn-ea"/>
              </a:rPr>
              <a:t>——</a:t>
            </a:r>
            <a:r>
              <a:rPr lang="en-US" altLang="zh-CN"/>
              <a:t>orderListTest</a:t>
            </a:r>
            <a:endParaRPr lang="en-US" altLang="zh-CN"/>
          </a:p>
        </p:txBody>
      </p:sp>
      <p:sp>
        <p:nvSpPr>
          <p:cNvPr id="3" name="内容占位符 2"/>
          <p:cNvSpPr>
            <a:spLocks noGrp="1"/>
          </p:cNvSpPr>
          <p:nvPr>
            <p:ph idx="1"/>
          </p:nvPr>
        </p:nvSpPr>
        <p:spPr/>
        <p:txBody>
          <a:bodyPr/>
          <a:lstStyle/>
          <a:p>
            <a:r>
              <a:rPr lang="zh-CN" altLang="en-US"/>
              <a:t>步骤</a:t>
            </a:r>
            <a:endParaRPr lang="zh-CN" altLang="en-US"/>
          </a:p>
          <a:p>
            <a:r>
              <a:rPr lang="zh-CN" altLang="en-US"/>
              <a:t>1.给被测函数形参principal mock一个存在的用户邮箱</a:t>
            </a:r>
            <a:endParaRPr lang="zh-CN" altLang="en-US"/>
          </a:p>
          <a:p>
            <a:r>
              <a:rPr lang="zh-CN" altLang="en-US"/>
              <a:t>2.给被测函数形authentication参mock一个顾客权限</a:t>
            </a:r>
            <a:endParaRPr lang="zh-CN" altLang="en-US"/>
          </a:p>
          <a:p>
            <a:r>
              <a:rPr lang="zh-CN" altLang="en-US"/>
              <a:t>3.检查是否出输出自己订单</a:t>
            </a:r>
            <a:endParaRPr lang="zh-CN" altLang="en-US"/>
          </a:p>
          <a:p>
            <a:r>
              <a:rPr lang="zh-CN" altLang="en-US"/>
              <a:t>4.给被测函数形authentication参mock一个员工权限</a:t>
            </a:r>
            <a:endParaRPr lang="zh-CN" altLang="en-US"/>
          </a:p>
          <a:p>
            <a:r>
              <a:rPr lang="zh-CN" altLang="en-US"/>
              <a:t>5.查看是否输出全部订单</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Controller</a:t>
            </a:r>
            <a:r>
              <a:rPr lang="zh-CN" altLang="en-US">
                <a:sym typeface="+mn-ea"/>
              </a:rPr>
              <a:t>层</a:t>
            </a:r>
            <a:r>
              <a:rPr lang="en-US" altLang="zh-CN">
                <a:sym typeface="+mn-ea"/>
              </a:rPr>
              <a:t>——orderListTest</a:t>
            </a:r>
            <a:br>
              <a:rPr lang="en-US" altLang="zh-CN"/>
            </a:br>
            <a:endParaRPr lang="zh-CN" altLang="en-US"/>
          </a:p>
        </p:txBody>
      </p:sp>
      <p:pic>
        <p:nvPicPr>
          <p:cNvPr id="87" name="图片 87" descr="屏幕截图 2022-06-06 222849"/>
          <p:cNvPicPr>
            <a:picLocks noGrp="1" noChangeAspect="1"/>
          </p:cNvPicPr>
          <p:nvPr>
            <p:ph idx="1"/>
          </p:nvPr>
        </p:nvPicPr>
        <p:blipFill>
          <a:blip r:embed="rId1"/>
          <a:stretch>
            <a:fillRect/>
          </a:stretch>
        </p:blipFill>
        <p:spPr>
          <a:xfrm>
            <a:off x="1266825" y="1560830"/>
            <a:ext cx="9315450" cy="1376045"/>
          </a:xfrm>
          <a:prstGeom prst="rect">
            <a:avLst/>
          </a:prstGeom>
        </p:spPr>
      </p:pic>
      <p:pic>
        <p:nvPicPr>
          <p:cNvPr id="91" name="图片 91"/>
          <p:cNvPicPr>
            <a:picLocks noChangeAspect="1"/>
          </p:cNvPicPr>
          <p:nvPr/>
        </p:nvPicPr>
        <p:blipFill>
          <a:blip r:embed="rId2"/>
          <a:stretch>
            <a:fillRect/>
          </a:stretch>
        </p:blipFill>
        <p:spPr>
          <a:xfrm>
            <a:off x="1266825" y="3461385"/>
            <a:ext cx="2025015" cy="2670175"/>
          </a:xfrm>
          <a:prstGeom prst="rect">
            <a:avLst/>
          </a:prstGeom>
        </p:spPr>
      </p:pic>
      <p:sp>
        <p:nvSpPr>
          <p:cNvPr id="5" name="文本框 4"/>
          <p:cNvSpPr txBox="1"/>
          <p:nvPr/>
        </p:nvSpPr>
        <p:spPr>
          <a:xfrm>
            <a:off x="3782695" y="4535805"/>
            <a:ext cx="3383915" cy="368300"/>
          </a:xfrm>
          <a:prstGeom prst="rect">
            <a:avLst/>
          </a:prstGeom>
          <a:noFill/>
        </p:spPr>
        <p:txBody>
          <a:bodyPr wrap="none" rtlCol="0">
            <a:spAutoFit/>
          </a:bodyPr>
          <a:lstStyle/>
          <a:p>
            <a:r>
              <a:rPr lang="zh-CN" altLang="en-US"/>
              <a:t>两个权限分别对应路径</a:t>
            </a:r>
            <a:r>
              <a:rPr lang="en-US" altLang="zh-CN"/>
              <a:t>a</a:t>
            </a:r>
            <a:r>
              <a:rPr lang="zh-CN" altLang="en-US"/>
              <a:t>和路径</a:t>
            </a:r>
            <a:r>
              <a:rPr lang="en-US" altLang="zh-CN"/>
              <a:t>b</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8"/>
          <p:cNvPicPr>
            <a:picLocks noChangeAspect="1"/>
          </p:cNvPicPr>
          <p:nvPr/>
        </p:nvPicPr>
        <p:blipFill>
          <a:blip r:embed="rId1"/>
          <a:srcRect l="1095" t="4013" r="-155" b="-940"/>
          <a:stretch>
            <a:fillRect/>
          </a:stretch>
        </p:blipFill>
        <p:spPr>
          <a:xfrm>
            <a:off x="1642745" y="1265555"/>
            <a:ext cx="9252585" cy="5156835"/>
          </a:xfrm>
          <a:prstGeom prst="rect">
            <a:avLst/>
          </a:prstGeom>
        </p:spPr>
      </p:pic>
      <p:sp>
        <p:nvSpPr>
          <p:cNvPr id="2" name="标题 1"/>
          <p:cNvSpPr>
            <a:spLocks noGrp="1"/>
          </p:cNvSpPr>
          <p:nvPr>
            <p:ph type="title"/>
          </p:nvPr>
        </p:nvSpPr>
        <p:spPr/>
        <p:txBody>
          <a:bodyPr/>
          <a:lstStyle/>
          <a:p>
            <a:r>
              <a:rPr lang="en-US" altLang="zh-CN"/>
              <a:t>E-Shop</a:t>
            </a:r>
            <a:endParaRPr lang="en-US" altLang="zh-CN"/>
          </a:p>
        </p:txBody>
      </p:sp>
      <p:sp>
        <p:nvSpPr>
          <p:cNvPr id="3" name="内容占位符 2"/>
          <p:cNvSpPr>
            <a:spLocks noGrp="1"/>
          </p:cNvSpPr>
          <p:nvPr>
            <p:ph idx="1"/>
          </p:nvPr>
        </p:nvSpPr>
        <p:spPr/>
        <p:txBody>
          <a:bodyPr/>
          <a:lstStyle/>
          <a:p>
            <a:r>
              <a:rPr lang="zh-CN" altLang="en-US" dirty="0"/>
              <a:t>单元测试</a:t>
            </a:r>
            <a:endParaRPr lang="en-US" altLang="zh-CN" dirty="0"/>
          </a:p>
          <a:p>
            <a:r>
              <a:rPr lang="zh-CN" altLang="en-US" dirty="0"/>
              <a:t>功能测试</a:t>
            </a:r>
            <a:endParaRPr lang="zh-CN" altLang="en-US" dirty="0"/>
          </a:p>
          <a:p>
            <a:r>
              <a:rPr lang="zh-CN" altLang="en-US" dirty="0"/>
              <a:t>性能测试</a:t>
            </a:r>
            <a:endParaRPr lang="en-US" altLang="zh-CN" dirty="0"/>
          </a:p>
          <a:p>
            <a:r>
              <a:rPr lang="zh-CN" altLang="en-US" dirty="0"/>
              <a:t>压力测试</a:t>
            </a:r>
            <a:endParaRPr lang="en-US" altLang="zh-CN" dirty="0"/>
          </a:p>
          <a:p>
            <a:r>
              <a:rPr lang="zh-CN" altLang="en-US" dirty="0"/>
              <a:t>安全测试</a:t>
            </a:r>
            <a:endParaRPr lang="en-US" altLang="zh-CN" dirty="0"/>
          </a:p>
          <a:p>
            <a:r>
              <a:rPr lang="zh-CN" altLang="en-US" dirty="0"/>
              <a:t>自动化测试</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Controller</a:t>
            </a:r>
            <a:r>
              <a:rPr lang="zh-CN" altLang="en-US">
                <a:sym typeface="+mn-ea"/>
              </a:rPr>
              <a:t>层</a:t>
            </a:r>
            <a:r>
              <a:rPr lang="en-US" altLang="zh-CN">
                <a:sym typeface="+mn-ea"/>
              </a:rPr>
              <a:t>——finishTest</a:t>
            </a:r>
            <a:endParaRPr lang="zh-CN" altLang="en-US"/>
          </a:p>
        </p:txBody>
      </p:sp>
      <p:pic>
        <p:nvPicPr>
          <p:cNvPr id="89" name="图片 89" descr="屏幕截图 2022-06-06 222922"/>
          <p:cNvPicPr>
            <a:picLocks noGrp="1" noChangeAspect="1"/>
          </p:cNvPicPr>
          <p:nvPr>
            <p:ph idx="1"/>
          </p:nvPr>
        </p:nvPicPr>
        <p:blipFill>
          <a:blip r:embed="rId1"/>
          <a:stretch>
            <a:fillRect/>
          </a:stretch>
        </p:blipFill>
        <p:spPr>
          <a:xfrm>
            <a:off x="838200" y="1806575"/>
            <a:ext cx="8919210" cy="1410970"/>
          </a:xfrm>
          <a:prstGeom prst="rect">
            <a:avLst/>
          </a:prstGeom>
        </p:spPr>
      </p:pic>
      <p:pic>
        <p:nvPicPr>
          <p:cNvPr id="91" name="图片 91"/>
          <p:cNvPicPr>
            <a:picLocks noChangeAspect="1"/>
          </p:cNvPicPr>
          <p:nvPr/>
        </p:nvPicPr>
        <p:blipFill>
          <a:blip r:embed="rId2"/>
          <a:stretch>
            <a:fillRect/>
          </a:stretch>
        </p:blipFill>
        <p:spPr>
          <a:xfrm>
            <a:off x="1266825" y="3461385"/>
            <a:ext cx="2025015" cy="2670175"/>
          </a:xfrm>
          <a:prstGeom prst="rect">
            <a:avLst/>
          </a:prstGeom>
        </p:spPr>
      </p:pic>
      <p:sp>
        <p:nvSpPr>
          <p:cNvPr id="4" name="文本框 3"/>
          <p:cNvSpPr txBox="1"/>
          <p:nvPr/>
        </p:nvSpPr>
        <p:spPr>
          <a:xfrm>
            <a:off x="3685540" y="4554220"/>
            <a:ext cx="3383915" cy="368300"/>
          </a:xfrm>
          <a:prstGeom prst="rect">
            <a:avLst/>
          </a:prstGeom>
          <a:noFill/>
        </p:spPr>
        <p:txBody>
          <a:bodyPr wrap="none" rtlCol="0" anchor="t">
            <a:spAutoFit/>
          </a:bodyPr>
          <a:lstStyle/>
          <a:p>
            <a:r>
              <a:rPr lang="zh-CN" altLang="en-US">
                <a:sym typeface="+mn-ea"/>
              </a:rPr>
              <a:t>两个权限分别对应路径</a:t>
            </a:r>
            <a:r>
              <a:rPr lang="en-US" altLang="zh-CN">
                <a:sym typeface="+mn-ea"/>
              </a:rPr>
              <a:t>a</a:t>
            </a:r>
            <a:r>
              <a:rPr lang="zh-CN" altLang="en-US">
                <a:sym typeface="+mn-ea"/>
              </a:rPr>
              <a:t>和路径</a:t>
            </a:r>
            <a:r>
              <a:rPr lang="en-US" altLang="zh-CN">
                <a:sym typeface="+mn-ea"/>
              </a:rPr>
              <a:t>b</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a:t>
            </a:r>
            <a:r>
              <a:rPr lang="en-US" altLang="zh-CN" dirty="0"/>
              <a:t>Jrofiler</a:t>
            </a:r>
            <a:endParaRPr lang="zh-CN" altLang="en-US" dirty="0"/>
          </a:p>
        </p:txBody>
      </p:sp>
      <p:sp>
        <p:nvSpPr>
          <p:cNvPr id="3" name="内容占位符 2"/>
          <p:cNvSpPr>
            <a:spLocks noGrp="1"/>
          </p:cNvSpPr>
          <p:nvPr>
            <p:ph idx="1"/>
          </p:nvPr>
        </p:nvSpPr>
        <p:spPr>
          <a:xfrm>
            <a:off x="838200" y="1622425"/>
            <a:ext cx="10515600" cy="1943735"/>
          </a:xfrm>
        </p:spPr>
        <p:txBody>
          <a:bodyPr>
            <a:noAutofit/>
          </a:bodyPr>
          <a:lstStyle/>
          <a:p>
            <a:pPr>
              <a:lnSpc>
                <a:spcPct val="100000"/>
              </a:lnSpc>
            </a:pPr>
            <a:r>
              <a:rPr lang="zh-CN" altLang="en-US" sz="2000" dirty="0"/>
              <a:t>概述：</a:t>
            </a:r>
            <a:r>
              <a:rPr sz="2000" dirty="0"/>
              <a:t>Java程序员不可避免的要去观察下JVM的运行情况，尤其是访问量大的应用。通常我们可以使用jstack、jmap等JDK自带的命令行工具来分析，但还是不方便。于是就有了MAT、JProfiler这些更加智能直观的UI应用。</a:t>
            </a:r>
            <a:endParaRPr sz="2000" dirty="0"/>
          </a:p>
          <a:p>
            <a:pPr>
              <a:lnSpc>
                <a:spcPct val="100000"/>
              </a:lnSpc>
            </a:pPr>
            <a:r>
              <a:rPr sz="2000" dirty="0"/>
              <a:t>Jprofiler</a:t>
            </a:r>
            <a:r>
              <a:rPr lang="zh-CN" sz="2000" dirty="0"/>
              <a:t>的</a:t>
            </a:r>
            <a:r>
              <a:rPr sz="2000" dirty="0"/>
              <a:t>CPU,Thread,Memory分析功能尤其强大，也支持IDEA、eclipse插件。</a:t>
            </a:r>
            <a:endParaRPr sz="2000" dirty="0"/>
          </a:p>
          <a:p>
            <a:pPr>
              <a:lnSpc>
                <a:spcPct val="100000"/>
              </a:lnSpc>
            </a:pPr>
            <a:endParaRPr lang="zh-CN" altLang="en-US" sz="2000" dirty="0"/>
          </a:p>
        </p:txBody>
      </p:sp>
      <p:pic>
        <p:nvPicPr>
          <p:cNvPr id="11" name="图片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1925320" y="3054985"/>
            <a:ext cx="7542530" cy="34804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内存分析</a:t>
            </a:r>
            <a:endParaRPr lang="zh-CN" altLang="en-US"/>
          </a:p>
        </p:txBody>
      </p:sp>
      <p:pic>
        <p:nvPicPr>
          <p:cNvPr id="12" name="图片 12"/>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002030" y="1806575"/>
            <a:ext cx="6463665" cy="4351655"/>
          </a:xfrm>
          <a:prstGeom prst="rect">
            <a:avLst/>
          </a:prstGeom>
          <a:noFill/>
          <a:ln>
            <a:noFill/>
          </a:ln>
        </p:spPr>
      </p:pic>
      <p:sp>
        <p:nvSpPr>
          <p:cNvPr id="4" name="文本框 3"/>
          <p:cNvSpPr txBox="1"/>
          <p:nvPr/>
        </p:nvSpPr>
        <p:spPr>
          <a:xfrm>
            <a:off x="7604760" y="2733040"/>
            <a:ext cx="3686810" cy="1753235"/>
          </a:xfrm>
          <a:prstGeom prst="rect">
            <a:avLst/>
          </a:prstGeom>
          <a:noFill/>
        </p:spPr>
        <p:txBody>
          <a:bodyPr wrap="square" rtlCol="0">
            <a:spAutoFit/>
          </a:bodyPr>
          <a:lstStyle/>
          <a:p>
            <a:r>
              <a:rPr lang="zh-CN" altLang="en-US"/>
              <a:t>左图中蓝色部分代表已经使用的内存，而绿色部分代表空闲内存块。从图中我们可以看出内存占用呈先上升后下降在上升规律性变化，即升高到一定程度时，部分内存会被收回。 </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内存分析</a:t>
            </a:r>
            <a:endParaRPr lang="zh-CN" altLang="en-US"/>
          </a:p>
        </p:txBody>
      </p:sp>
      <p:pic>
        <p:nvPicPr>
          <p:cNvPr id="16" name="图片 16"/>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776605" y="1619250"/>
            <a:ext cx="5278755" cy="3973195"/>
          </a:xfrm>
          <a:prstGeom prst="rect">
            <a:avLst/>
          </a:prstGeom>
          <a:noFill/>
          <a:ln>
            <a:noFill/>
          </a:ln>
        </p:spPr>
      </p:pic>
      <p:pic>
        <p:nvPicPr>
          <p:cNvPr id="17" name="图片 17"/>
          <p:cNvPicPr>
            <a:picLocks noChangeAspect="1"/>
          </p:cNvPicPr>
          <p:nvPr/>
        </p:nvPicPr>
        <p:blipFill>
          <a:blip r:embed="rId2"/>
          <a:stretch>
            <a:fillRect/>
          </a:stretch>
        </p:blipFill>
        <p:spPr>
          <a:xfrm>
            <a:off x="6233160" y="1619250"/>
            <a:ext cx="5274310" cy="3971290"/>
          </a:xfrm>
          <a:prstGeom prst="rect">
            <a:avLst/>
          </a:prstGeom>
        </p:spPr>
      </p:pic>
      <p:sp>
        <p:nvSpPr>
          <p:cNvPr id="8" name="文本框 7"/>
          <p:cNvSpPr txBox="1"/>
          <p:nvPr/>
        </p:nvSpPr>
        <p:spPr>
          <a:xfrm>
            <a:off x="1042035" y="5670550"/>
            <a:ext cx="5013325" cy="645160"/>
          </a:xfrm>
          <a:prstGeom prst="rect">
            <a:avLst/>
          </a:prstGeom>
          <a:noFill/>
        </p:spPr>
        <p:txBody>
          <a:bodyPr wrap="square" rtlCol="0">
            <a:spAutoFit/>
          </a:bodyPr>
          <a:lstStyle/>
          <a:p>
            <a:r>
              <a:rPr lang="zh-CN" altLang="en-US"/>
              <a:t>当前</a:t>
            </a:r>
            <a:r>
              <a:rPr lang="en-US" altLang="zh-CN"/>
              <a:t>tomcat</a:t>
            </a:r>
            <a:r>
              <a:rPr lang="zh-CN" altLang="en-US"/>
              <a:t>中整个项目具体消耗内存的对象包</a:t>
            </a:r>
            <a:endParaRPr lang="zh-CN" altLang="en-US"/>
          </a:p>
          <a:p>
            <a:r>
              <a:rPr lang="zh-CN" altLang="en-US"/>
              <a:t> </a:t>
            </a:r>
            <a:endParaRPr lang="zh-CN" altLang="en-US"/>
          </a:p>
        </p:txBody>
      </p:sp>
      <p:sp>
        <p:nvSpPr>
          <p:cNvPr id="9" name="文本框 8"/>
          <p:cNvSpPr txBox="1"/>
          <p:nvPr/>
        </p:nvSpPr>
        <p:spPr>
          <a:xfrm>
            <a:off x="7752080" y="5670550"/>
            <a:ext cx="3516630" cy="368300"/>
          </a:xfrm>
          <a:prstGeom prst="rect">
            <a:avLst/>
          </a:prstGeom>
          <a:noFill/>
        </p:spPr>
        <p:txBody>
          <a:bodyPr wrap="square" rtlCol="0">
            <a:spAutoFit/>
          </a:bodyPr>
          <a:lstStyle/>
          <a:p>
            <a:r>
              <a:rPr lang="zh-CN" altLang="en-US"/>
              <a:t>该项目加载的内存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内存分析</a:t>
            </a:r>
            <a:endParaRPr lang="zh-CN" altLang="en-US"/>
          </a:p>
        </p:txBody>
      </p:sp>
      <p:sp>
        <p:nvSpPr>
          <p:cNvPr id="3" name="内容占位符 2"/>
          <p:cNvSpPr>
            <a:spLocks noGrp="1"/>
          </p:cNvSpPr>
          <p:nvPr>
            <p:ph idx="1"/>
          </p:nvPr>
        </p:nvSpPr>
        <p:spPr>
          <a:xfrm>
            <a:off x="838200" y="1825625"/>
            <a:ext cx="8975090" cy="4351655"/>
          </a:xfrm>
        </p:spPr>
        <p:txBody>
          <a:bodyPr/>
          <a:lstStyle/>
          <a:p>
            <a:r>
              <a:rPr lang="zh-CN" altLang="en-US"/>
              <a:t>从前三幅图中可以看出，在项目启动的时候，内存很快就被分配。 </a:t>
            </a:r>
            <a:endParaRPr lang="zh-CN" altLang="en-US"/>
          </a:p>
          <a:p>
            <a:endParaRPr lang="zh-CN" altLang="en-US"/>
          </a:p>
          <a:p>
            <a:r>
              <a:rPr lang="zh-CN" altLang="en-US"/>
              <a:t>将筛选内容筛选到项目中抛开框架初始化所占用的内存后，观察可得，启动加载这么多内存的原因，主要是SpingBoot启动时候通过反射创建的对象、属性的注入以及就是各大框架必要组件的载入，Redis线程连接池的分配等等，此时的GC还是发生的比较频繁。</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8" name="图片 18"/>
          <p:cNvPicPr>
            <a:picLocks noChangeAspect="1"/>
          </p:cNvPicPr>
          <p:nvPr/>
        </p:nvPicPr>
        <p:blipFill>
          <a:blip r:embed="rId1"/>
          <a:stretch>
            <a:fillRect/>
          </a:stretch>
        </p:blipFill>
        <p:spPr>
          <a:xfrm>
            <a:off x="459740" y="256540"/>
            <a:ext cx="5274310" cy="3970655"/>
          </a:xfrm>
          <a:prstGeom prst="rect">
            <a:avLst/>
          </a:prstGeom>
        </p:spPr>
      </p:pic>
      <p:pic>
        <p:nvPicPr>
          <p:cNvPr id="19" name="图片 19"/>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8788" y="1634808"/>
            <a:ext cx="5274945" cy="3970655"/>
          </a:xfrm>
          <a:prstGeom prst="rect">
            <a:avLst/>
          </a:prstGeom>
          <a:noFill/>
          <a:ln>
            <a:noFill/>
          </a:ln>
        </p:spPr>
      </p:pic>
      <p:pic>
        <p:nvPicPr>
          <p:cNvPr id="4" name="图片 3"/>
          <p:cNvPicPr>
            <a:picLocks noChangeAspect="1"/>
          </p:cNvPicPr>
          <p:nvPr/>
        </p:nvPicPr>
        <p:blipFill>
          <a:blip r:embed="rId3"/>
          <a:srcRect r="807" b="26202"/>
          <a:stretch>
            <a:fillRect/>
          </a:stretch>
        </p:blipFill>
        <p:spPr>
          <a:xfrm>
            <a:off x="459105" y="3458845"/>
            <a:ext cx="5230495" cy="2933065"/>
          </a:xfrm>
          <a:prstGeom prst="rect">
            <a:avLst/>
          </a:prstGeom>
        </p:spPr>
      </p:pic>
      <p:pic>
        <p:nvPicPr>
          <p:cNvPr id="22" name="图片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8740" y="256223"/>
            <a:ext cx="5274310" cy="3971925"/>
          </a:xfrm>
          <a:prstGeom prst="rect">
            <a:avLst/>
          </a:prstGeom>
          <a:noFill/>
          <a:ln>
            <a:noFill/>
          </a:ln>
        </p:spPr>
      </p:pic>
      <p:pic>
        <p:nvPicPr>
          <p:cNvPr id="23" name="图片 23"/>
          <p:cNvPicPr>
            <a:picLocks noChangeAspect="1"/>
          </p:cNvPicPr>
          <p:nvPr/>
        </p:nvPicPr>
        <p:blipFill>
          <a:blip r:embed="rId5"/>
          <a:stretch>
            <a:fillRect/>
          </a:stretch>
        </p:blipFill>
        <p:spPr>
          <a:xfrm>
            <a:off x="6428740" y="1858645"/>
            <a:ext cx="5274310" cy="3971290"/>
          </a:xfrm>
          <a:prstGeom prst="rect">
            <a:avLst/>
          </a:prstGeom>
        </p:spPr>
      </p:pic>
      <p:pic>
        <p:nvPicPr>
          <p:cNvPr id="25" name="图片 25"/>
          <p:cNvPicPr>
            <a:picLocks noChangeAspect="1"/>
          </p:cNvPicPr>
          <p:nvPr/>
        </p:nvPicPr>
        <p:blipFill>
          <a:blip r:embed="rId6" cstate="print">
            <a:extLst>
              <a:ext uri="{28A0092B-C50C-407E-A947-70E740481C1C}">
                <a14:useLocalDpi xmlns:a14="http://schemas.microsoft.com/office/drawing/2010/main" val="0"/>
              </a:ext>
            </a:extLst>
          </a:blip>
          <a:srcRect l="-2154" b="24826"/>
          <a:stretch>
            <a:fillRect/>
          </a:stretch>
        </p:blipFill>
        <p:spPr bwMode="auto">
          <a:xfrm>
            <a:off x="6316345" y="3458845"/>
            <a:ext cx="5387340" cy="2985135"/>
          </a:xfrm>
          <a:prstGeom prst="rect">
            <a:avLst/>
          </a:prstGeom>
          <a:noFill/>
          <a:ln>
            <a:noFill/>
          </a:ln>
        </p:spPr>
      </p:pic>
      <p:sp>
        <p:nvSpPr>
          <p:cNvPr id="6" name="文本框 5"/>
          <p:cNvSpPr txBox="1"/>
          <p:nvPr/>
        </p:nvSpPr>
        <p:spPr>
          <a:xfrm>
            <a:off x="1471295" y="5657850"/>
            <a:ext cx="9479280" cy="645160"/>
          </a:xfrm>
          <a:prstGeom prst="rect">
            <a:avLst/>
          </a:prstGeom>
          <a:noFill/>
        </p:spPr>
        <p:txBody>
          <a:bodyPr wrap="square" rtlCol="0">
            <a:spAutoFit/>
          </a:bodyPr>
          <a:lstStyle/>
          <a:p>
            <a:r>
              <a:rPr lang="zh-CN" altLang="en-US"/>
              <a:t>从左至右，从上到下的操作分别为：</a:t>
            </a:r>
            <a:endParaRPr lang="zh-CN" altLang="en-US"/>
          </a:p>
          <a:p>
            <a:r>
              <a:rPr lang="zh-CN" altLang="en-US"/>
              <a:t>登录</a:t>
            </a:r>
            <a:r>
              <a:rPr lang="en-US" altLang="zh-CN"/>
              <a:t> </a:t>
            </a:r>
            <a:r>
              <a:rPr lang="zh-CN" altLang="en-US"/>
              <a:t>连续加购物车</a:t>
            </a:r>
            <a:r>
              <a:rPr lang="en-US" altLang="zh-CN"/>
              <a:t> </a:t>
            </a:r>
            <a:r>
              <a:rPr lang="zh-CN" altLang="en-US"/>
              <a:t>查看购物车</a:t>
            </a:r>
            <a:r>
              <a:rPr lang="en-US" altLang="zh-CN"/>
              <a:t>                                                                            </a:t>
            </a:r>
            <a:r>
              <a:rPr lang="zh-CN" altLang="en-US"/>
              <a:t>查看、确认、取消账单</a:t>
            </a:r>
            <a:r>
              <a:rPr lang="en-US" altLang="zh-CN"/>
              <a:t> </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内存分析</a:t>
            </a:r>
            <a:endParaRPr lang="zh-CN" altLang="en-US"/>
          </a:p>
        </p:txBody>
      </p:sp>
      <p:pic>
        <p:nvPicPr>
          <p:cNvPr id="29" name="图片 29"/>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838200" y="1789430"/>
            <a:ext cx="5278755" cy="3973195"/>
          </a:xfrm>
          <a:prstGeom prst="rect">
            <a:avLst/>
          </a:prstGeom>
          <a:noFill/>
          <a:ln>
            <a:noFill/>
          </a:ln>
        </p:spPr>
      </p:pic>
      <p:pic>
        <p:nvPicPr>
          <p:cNvPr id="30" name="图片 30"/>
          <p:cNvPicPr>
            <a:picLocks noChangeAspect="1"/>
          </p:cNvPicPr>
          <p:nvPr/>
        </p:nvPicPr>
        <p:blipFill rotWithShape="1">
          <a:blip r:embed="rId2" cstate="print">
            <a:extLst>
              <a:ext uri="{28A0092B-C50C-407E-A947-70E740481C1C}">
                <a14:useLocalDpi xmlns:a14="http://schemas.microsoft.com/office/drawing/2010/main" val="0"/>
              </a:ext>
            </a:extLst>
          </a:blip>
          <a:srcRect r="583" b="40690"/>
          <a:stretch>
            <a:fillRect/>
          </a:stretch>
        </p:blipFill>
        <p:spPr bwMode="auto">
          <a:xfrm>
            <a:off x="6466523" y="1789113"/>
            <a:ext cx="5243195" cy="2355215"/>
          </a:xfrm>
          <a:prstGeom prst="rect">
            <a:avLst/>
          </a:prstGeom>
          <a:noFill/>
          <a:ln>
            <a:noFill/>
          </a:ln>
        </p:spPr>
      </p:pic>
      <p:sp>
        <p:nvSpPr>
          <p:cNvPr id="5" name="文本框 4"/>
          <p:cNvSpPr txBox="1"/>
          <p:nvPr/>
        </p:nvSpPr>
        <p:spPr>
          <a:xfrm>
            <a:off x="1636395" y="5861050"/>
            <a:ext cx="3378200" cy="368300"/>
          </a:xfrm>
          <a:prstGeom prst="rect">
            <a:avLst/>
          </a:prstGeom>
          <a:noFill/>
        </p:spPr>
        <p:txBody>
          <a:bodyPr wrap="square" rtlCol="0" anchor="t">
            <a:spAutoFit/>
          </a:bodyPr>
          <a:lstStyle/>
          <a:p>
            <a:r>
              <a:rPr lang="zh-CN" altLang="en-US"/>
              <a:t>service包里的成员内存信息</a:t>
            </a:r>
            <a:endParaRPr lang="zh-CN" altLang="en-US"/>
          </a:p>
        </p:txBody>
      </p:sp>
      <p:sp>
        <p:nvSpPr>
          <p:cNvPr id="6" name="文本框 5"/>
          <p:cNvSpPr txBox="1"/>
          <p:nvPr/>
        </p:nvSpPr>
        <p:spPr>
          <a:xfrm>
            <a:off x="7680960" y="3733800"/>
            <a:ext cx="4911090" cy="368300"/>
          </a:xfrm>
          <a:prstGeom prst="rect">
            <a:avLst/>
          </a:prstGeom>
          <a:noFill/>
        </p:spPr>
        <p:txBody>
          <a:bodyPr wrap="square" rtlCol="0" anchor="t">
            <a:spAutoFit/>
          </a:bodyPr>
          <a:lstStyle/>
          <a:p>
            <a:r>
              <a:rPr lang="zh-CN" altLang="en-US"/>
              <a:t>entity包里的成员内存信息 </a:t>
            </a:r>
            <a:endParaRPr lang="zh-CN" altLang="en-US"/>
          </a:p>
        </p:txBody>
      </p:sp>
      <p:sp>
        <p:nvSpPr>
          <p:cNvPr id="7" name="文本框 6"/>
          <p:cNvSpPr txBox="1"/>
          <p:nvPr/>
        </p:nvSpPr>
        <p:spPr>
          <a:xfrm>
            <a:off x="6466840" y="4102100"/>
            <a:ext cx="5243195" cy="2584450"/>
          </a:xfrm>
          <a:prstGeom prst="rect">
            <a:avLst/>
          </a:prstGeom>
          <a:noFill/>
        </p:spPr>
        <p:txBody>
          <a:bodyPr wrap="square" rtlCol="0">
            <a:spAutoFit/>
          </a:bodyPr>
          <a:lstStyle/>
          <a:p>
            <a:r>
              <a:rPr lang="zh-CN" altLang="en-US"/>
              <a:t>由上面几张图片可以发现上述操作内存中使用的都集中于 Service、 entity。在主动进行垃圾回收之后，可以发现主要集中于entity里被回收，我们对其中占据主要内存的entity包和service包进行查看，发现是一些配置信息，和Service中的一些Class类信息和一些单例对象。不存在生成大量对象占据内存，或者内存泄漏的问题。 （在服务器中执⾏某些批量操作的时候，发现内存只升不降；就算gc后，内存也不能被完全释放 ）</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线程视图分析 </a:t>
            </a:r>
            <a:endParaRPr lang="zh-CN" altLang="en-US"/>
          </a:p>
        </p:txBody>
      </p:sp>
      <p:pic>
        <p:nvPicPr>
          <p:cNvPr id="31" name="图片 31"/>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241425" y="1837055"/>
            <a:ext cx="5278755" cy="3973195"/>
          </a:xfrm>
          <a:prstGeom prst="rect">
            <a:avLst/>
          </a:prstGeom>
          <a:noFill/>
          <a:ln>
            <a:noFill/>
          </a:ln>
        </p:spPr>
      </p:pic>
      <p:sp>
        <p:nvSpPr>
          <p:cNvPr id="4" name="文本框 3"/>
          <p:cNvSpPr txBox="1"/>
          <p:nvPr/>
        </p:nvSpPr>
        <p:spPr>
          <a:xfrm>
            <a:off x="7161530" y="1837055"/>
            <a:ext cx="3555365" cy="4092575"/>
          </a:xfrm>
          <a:prstGeom prst="rect">
            <a:avLst/>
          </a:prstGeom>
          <a:noFill/>
        </p:spPr>
        <p:txBody>
          <a:bodyPr wrap="square" rtlCol="0" anchor="t">
            <a:spAutoFit/>
          </a:bodyPr>
          <a:lstStyle/>
          <a:p>
            <a:r>
              <a:rPr lang="en-US" altLang="zh-CN" sz="2000"/>
              <a:t>         </a:t>
            </a:r>
            <a:r>
              <a:rPr lang="zh-CN" altLang="en-US" sz="2000"/>
              <a:t>左图中黄色部分代表等待线程，亮蓝色部分代表文件读写操作。绿色部分代表运行的线程。观察上图可以发现，项目启动后，线程有规律性变化。橙色等待线程和亮蓝色文件读写线程占据了线程的大部分。运行线程呈1，0 变化，涉及多线程程序运行。很多时候我们会发现运行线程数为零，这是因为当前没有人访问该项目。上图中并没有阻塞线程的出现，表明运行机制比较畅通。 </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000"/>
              <a:t>下面对部分功能进行连续操作测试，并观察结果：</a:t>
            </a:r>
            <a:endParaRPr lang="zh-CN" altLang="en-US" sz="2000"/>
          </a:p>
        </p:txBody>
      </p:sp>
      <p:pic>
        <p:nvPicPr>
          <p:cNvPr id="32" name="图片 32"/>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730250" y="1312545"/>
            <a:ext cx="5278755" cy="3973195"/>
          </a:xfrm>
          <a:prstGeom prst="rect">
            <a:avLst/>
          </a:prstGeom>
          <a:noFill/>
          <a:ln>
            <a:noFill/>
          </a:ln>
        </p:spPr>
      </p:pic>
      <p:pic>
        <p:nvPicPr>
          <p:cNvPr id="4" name="图片 3"/>
          <p:cNvPicPr>
            <a:picLocks noChangeAspect="1"/>
          </p:cNvPicPr>
          <p:nvPr/>
        </p:nvPicPr>
        <p:blipFill>
          <a:blip r:embed="rId2"/>
          <a:stretch>
            <a:fillRect/>
          </a:stretch>
        </p:blipFill>
        <p:spPr>
          <a:xfrm>
            <a:off x="6412230" y="1318260"/>
            <a:ext cx="5264150" cy="3967480"/>
          </a:xfrm>
          <a:prstGeom prst="rect">
            <a:avLst/>
          </a:prstGeom>
        </p:spPr>
      </p:pic>
      <p:sp>
        <p:nvSpPr>
          <p:cNvPr id="5" name="文本框 4"/>
          <p:cNvSpPr txBox="1"/>
          <p:nvPr/>
        </p:nvSpPr>
        <p:spPr>
          <a:xfrm>
            <a:off x="1772920" y="5478145"/>
            <a:ext cx="3806825" cy="368300"/>
          </a:xfrm>
          <a:prstGeom prst="rect">
            <a:avLst/>
          </a:prstGeom>
          <a:noFill/>
        </p:spPr>
        <p:txBody>
          <a:bodyPr wrap="square" rtlCol="0" anchor="t">
            <a:spAutoFit/>
          </a:bodyPr>
          <a:lstStyle/>
          <a:p>
            <a:r>
              <a:rPr lang="zh-CN" altLang="en-US"/>
              <a:t>连续进行购物车操作，线程不阻塞</a:t>
            </a:r>
            <a:endParaRPr lang="zh-CN" altLang="en-US"/>
          </a:p>
        </p:txBody>
      </p:sp>
      <p:sp>
        <p:nvSpPr>
          <p:cNvPr id="6" name="文本框 5"/>
          <p:cNvSpPr txBox="1"/>
          <p:nvPr/>
        </p:nvSpPr>
        <p:spPr>
          <a:xfrm>
            <a:off x="7181850" y="5478145"/>
            <a:ext cx="3806825" cy="368300"/>
          </a:xfrm>
          <a:prstGeom prst="rect">
            <a:avLst/>
          </a:prstGeom>
          <a:noFill/>
        </p:spPr>
        <p:txBody>
          <a:bodyPr wrap="square" rtlCol="0" anchor="t">
            <a:spAutoFit/>
          </a:bodyPr>
          <a:lstStyle/>
          <a:p>
            <a:r>
              <a:rPr lang="zh-CN" altLang="en-US"/>
              <a:t>连续进行</a:t>
            </a:r>
            <a:r>
              <a:rPr lang="en-US" altLang="zh-CN"/>
              <a:t>edit</a:t>
            </a:r>
            <a:r>
              <a:rPr lang="zh-CN" altLang="en-US"/>
              <a:t>操作，线程不阻塞</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CPU Load分析</a:t>
            </a:r>
            <a:endParaRPr lang="zh-CN" altLang="en-US"/>
          </a:p>
        </p:txBody>
      </p:sp>
      <p:pic>
        <p:nvPicPr>
          <p:cNvPr id="4" name="内容占位符 3"/>
          <p:cNvPicPr>
            <a:picLocks noGrp="1" noChangeAspect="1"/>
          </p:cNvPicPr>
          <p:nvPr>
            <p:ph idx="1"/>
          </p:nvPr>
        </p:nvPicPr>
        <p:blipFill>
          <a:blip r:embed="rId1"/>
          <a:stretch>
            <a:fillRect/>
          </a:stretch>
        </p:blipFill>
        <p:spPr>
          <a:xfrm>
            <a:off x="914400" y="1549400"/>
            <a:ext cx="5157470" cy="3883025"/>
          </a:xfrm>
          <a:prstGeom prst="rect">
            <a:avLst/>
          </a:prstGeom>
        </p:spPr>
      </p:pic>
      <p:sp>
        <p:nvSpPr>
          <p:cNvPr id="5" name="文本框 4"/>
          <p:cNvSpPr txBox="1"/>
          <p:nvPr/>
        </p:nvSpPr>
        <p:spPr>
          <a:xfrm>
            <a:off x="914400" y="5473700"/>
            <a:ext cx="5156835" cy="922020"/>
          </a:xfrm>
          <a:prstGeom prst="rect">
            <a:avLst/>
          </a:prstGeom>
          <a:noFill/>
        </p:spPr>
        <p:txBody>
          <a:bodyPr wrap="square" rtlCol="0" anchor="t">
            <a:spAutoFit/>
          </a:bodyPr>
          <a:lstStyle/>
          <a:p>
            <a:r>
              <a:rPr lang="zh-CN" altLang="en-US"/>
              <a:t> </a:t>
            </a:r>
            <a:r>
              <a:rPr lang="en-US" altLang="zh-CN"/>
              <a:t>               </a:t>
            </a:r>
            <a:r>
              <a:rPr lang="zh-CN" altLang="en-US"/>
              <a:t>未运行项目时-前往登陆界面</a:t>
            </a:r>
            <a:endParaRPr lang="zh-CN" altLang="en-US"/>
          </a:p>
          <a:p>
            <a:r>
              <a:rPr lang="zh-CN" altLang="en-US"/>
              <a:t>未运行项目时，CPU负荷达到第一个峰值，在前往登录界面，未进行操作之后之后，负荷趋于平缓。 </a:t>
            </a:r>
            <a:endParaRPr lang="zh-CN" altLang="en-US"/>
          </a:p>
        </p:txBody>
      </p:sp>
      <p:pic>
        <p:nvPicPr>
          <p:cNvPr id="6" name="图片 5"/>
          <p:cNvPicPr>
            <a:picLocks noChangeAspect="1"/>
          </p:cNvPicPr>
          <p:nvPr/>
        </p:nvPicPr>
        <p:blipFill>
          <a:blip r:embed="rId2"/>
          <a:stretch>
            <a:fillRect/>
          </a:stretch>
        </p:blipFill>
        <p:spPr>
          <a:xfrm>
            <a:off x="6341110" y="1549400"/>
            <a:ext cx="5160645" cy="3883025"/>
          </a:xfrm>
          <a:prstGeom prst="rect">
            <a:avLst/>
          </a:prstGeom>
        </p:spPr>
      </p:pic>
      <p:sp>
        <p:nvSpPr>
          <p:cNvPr id="7" name="文本框 6"/>
          <p:cNvSpPr txBox="1"/>
          <p:nvPr/>
        </p:nvSpPr>
        <p:spPr>
          <a:xfrm>
            <a:off x="6944360" y="5432425"/>
            <a:ext cx="4453890" cy="922020"/>
          </a:xfrm>
          <a:prstGeom prst="rect">
            <a:avLst/>
          </a:prstGeom>
          <a:noFill/>
        </p:spPr>
        <p:txBody>
          <a:bodyPr wrap="square" rtlCol="0" anchor="t">
            <a:spAutoFit/>
          </a:bodyPr>
          <a:lstStyle/>
          <a:p>
            <a:r>
              <a:rPr lang="en-US" altLang="zh-CN"/>
              <a:t>                         </a:t>
            </a:r>
            <a:r>
              <a:rPr lang="zh-CN" altLang="en-US"/>
              <a:t>执行登录操作</a:t>
            </a:r>
            <a:endParaRPr lang="zh-CN" altLang="en-US"/>
          </a:p>
          <a:p>
            <a:r>
              <a:rPr lang="zh-CN" altLang="en-US"/>
              <a:t>在执行登录后，CUP负荷在一定程度上降低。 </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7854" y="549315"/>
            <a:ext cx="303256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项目介绍</a:t>
            </a:r>
            <a:endParaRPr kumimoji="0" lang="zh-CN" altLang="en-US" sz="4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4137660" y="1452061"/>
            <a:ext cx="7631960" cy="4521485"/>
          </a:xfrm>
          <a:prstGeom prst="rect">
            <a:avLst/>
          </a:prstGeom>
        </p:spPr>
      </p:pic>
      <p:sp>
        <p:nvSpPr>
          <p:cNvPr id="3" name="文本框 2"/>
          <p:cNvSpPr txBox="1"/>
          <p:nvPr/>
        </p:nvSpPr>
        <p:spPr>
          <a:xfrm>
            <a:off x="331727" y="1875018"/>
            <a:ext cx="861156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网上商城是一个使用</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SpringBoot2</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和</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Angular7</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的全栈</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web</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应用</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用户可以挑选商品并加入购物车，然后进行结算</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而管理员和商家能够对商品进行</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CRUD</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在收到订单后，还能够更新订单的状态</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7"/>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851535" y="543560"/>
            <a:ext cx="5278755" cy="3973195"/>
          </a:xfrm>
          <a:prstGeom prst="rect">
            <a:avLst/>
          </a:prstGeom>
          <a:noFill/>
          <a:ln>
            <a:noFill/>
          </a:ln>
        </p:spPr>
      </p:pic>
      <p:pic>
        <p:nvPicPr>
          <p:cNvPr id="38" name="图片 38"/>
          <p:cNvPicPr>
            <a:picLocks noChangeAspect="1"/>
          </p:cNvPicPr>
          <p:nvPr/>
        </p:nvPicPr>
        <p:blipFill>
          <a:blip r:embed="rId2" cstate="print">
            <a:extLst>
              <a:ext uri="{28A0092B-C50C-407E-A947-70E740481C1C}">
                <a14:useLocalDpi xmlns:a14="http://schemas.microsoft.com/office/drawing/2010/main" val="0"/>
              </a:ext>
            </a:extLst>
          </a:blip>
          <a:srcRect t="60007" r="-52"/>
          <a:stretch>
            <a:fillRect/>
          </a:stretch>
        </p:blipFill>
        <p:spPr bwMode="auto">
          <a:xfrm>
            <a:off x="6540500" y="567055"/>
            <a:ext cx="4893945" cy="1473200"/>
          </a:xfrm>
          <a:prstGeom prst="rect">
            <a:avLst/>
          </a:prstGeom>
          <a:noFill/>
          <a:ln>
            <a:noFill/>
          </a:ln>
        </p:spPr>
      </p:pic>
      <p:pic>
        <p:nvPicPr>
          <p:cNvPr id="39" name="图片 39"/>
          <p:cNvPicPr>
            <a:picLocks noChangeAspect="1"/>
          </p:cNvPicPr>
          <p:nvPr/>
        </p:nvPicPr>
        <p:blipFill>
          <a:blip r:embed="rId3" cstate="print">
            <a:extLst>
              <a:ext uri="{28A0092B-C50C-407E-A947-70E740481C1C}">
                <a14:useLocalDpi xmlns:a14="http://schemas.microsoft.com/office/drawing/2010/main" val="0"/>
              </a:ext>
            </a:extLst>
          </a:blip>
          <a:srcRect l="-1449" t="-68163" r="2302" b="-38122"/>
          <a:stretch>
            <a:fillRect/>
          </a:stretch>
        </p:blipFill>
        <p:spPr bwMode="auto">
          <a:xfrm>
            <a:off x="6503035" y="1164590"/>
            <a:ext cx="4996180" cy="3501390"/>
          </a:xfrm>
          <a:prstGeom prst="rect">
            <a:avLst/>
          </a:prstGeom>
          <a:noFill/>
          <a:ln>
            <a:noFill/>
          </a:ln>
        </p:spPr>
      </p:pic>
      <p:sp>
        <p:nvSpPr>
          <p:cNvPr id="4" name="文本框 3"/>
          <p:cNvSpPr txBox="1"/>
          <p:nvPr/>
        </p:nvSpPr>
        <p:spPr>
          <a:xfrm>
            <a:off x="1997710" y="4516755"/>
            <a:ext cx="2540000" cy="368300"/>
          </a:xfrm>
          <a:prstGeom prst="rect">
            <a:avLst/>
          </a:prstGeom>
          <a:noFill/>
        </p:spPr>
        <p:txBody>
          <a:bodyPr wrap="square" rtlCol="0" anchor="t">
            <a:spAutoFit/>
          </a:bodyPr>
          <a:lstStyle/>
          <a:p>
            <a:r>
              <a:rPr lang="zh-CN" altLang="en-US"/>
              <a:t>反复执行登录操作</a:t>
            </a:r>
            <a:endParaRPr lang="zh-CN" altLang="en-US"/>
          </a:p>
        </p:txBody>
      </p:sp>
      <p:sp>
        <p:nvSpPr>
          <p:cNvPr id="5" name="文本框 4"/>
          <p:cNvSpPr txBox="1"/>
          <p:nvPr/>
        </p:nvSpPr>
        <p:spPr>
          <a:xfrm>
            <a:off x="8328660" y="2040255"/>
            <a:ext cx="2540000" cy="368300"/>
          </a:xfrm>
          <a:prstGeom prst="rect">
            <a:avLst/>
          </a:prstGeom>
          <a:noFill/>
        </p:spPr>
        <p:txBody>
          <a:bodyPr wrap="square" rtlCol="0" anchor="t">
            <a:spAutoFit/>
          </a:bodyPr>
          <a:lstStyle/>
          <a:p>
            <a:r>
              <a:rPr lang="zh-CN" altLang="en-US"/>
              <a:t>查看购物车</a:t>
            </a:r>
            <a:endParaRPr lang="zh-CN" altLang="en-US"/>
          </a:p>
        </p:txBody>
      </p:sp>
      <p:sp>
        <p:nvSpPr>
          <p:cNvPr id="7" name="文本框 6"/>
          <p:cNvSpPr txBox="1"/>
          <p:nvPr/>
        </p:nvSpPr>
        <p:spPr>
          <a:xfrm>
            <a:off x="7913370" y="4110990"/>
            <a:ext cx="2540000" cy="368300"/>
          </a:xfrm>
          <a:prstGeom prst="rect">
            <a:avLst/>
          </a:prstGeom>
          <a:noFill/>
        </p:spPr>
        <p:txBody>
          <a:bodyPr wrap="square" rtlCol="0" anchor="t">
            <a:spAutoFit/>
          </a:bodyPr>
          <a:lstStyle/>
          <a:p>
            <a:r>
              <a:rPr lang="zh-CN" altLang="en-US"/>
              <a:t>employee反复执行edit</a:t>
            </a:r>
            <a:endParaRPr lang="zh-CN" altLang="en-US"/>
          </a:p>
        </p:txBody>
      </p:sp>
      <p:sp>
        <p:nvSpPr>
          <p:cNvPr id="8" name="文本框 7"/>
          <p:cNvSpPr txBox="1"/>
          <p:nvPr/>
        </p:nvSpPr>
        <p:spPr>
          <a:xfrm>
            <a:off x="906780" y="5104765"/>
            <a:ext cx="10378440" cy="922020"/>
          </a:xfrm>
          <a:prstGeom prst="rect">
            <a:avLst/>
          </a:prstGeom>
          <a:noFill/>
        </p:spPr>
        <p:txBody>
          <a:bodyPr wrap="square" rtlCol="0">
            <a:spAutoFit/>
          </a:bodyPr>
          <a:lstStyle/>
          <a:p>
            <a:r>
              <a:rPr lang="zh-CN" altLang="en-US"/>
              <a:t>开始进行新操作时峰值达到最高，修改账单时曲线波动超过其他新操作时带来的CUP负荷的波动。 在进行新操作时，CPU负荷增高，此时CPU使用效率低；在进行重复/旧操作时CPU负荷会降低，负荷降低即等待相应减少，CPU使用率增高；且</a:t>
            </a:r>
            <a:r>
              <a:rPr lang="en-US" altLang="zh-CN"/>
              <a:t>edit</a:t>
            </a:r>
            <a:r>
              <a:rPr lang="zh-CN" altLang="en-US"/>
              <a:t>操作的CPU负荷较高。 </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总结及评价 </a:t>
            </a:r>
            <a:br>
              <a:rPr lang="zh-CN" altLang="en-US"/>
            </a:br>
            <a:endParaRPr lang="zh-CN" altLang="en-US"/>
          </a:p>
        </p:txBody>
      </p:sp>
      <p:sp>
        <p:nvSpPr>
          <p:cNvPr id="3" name="内容占位符 2"/>
          <p:cNvSpPr>
            <a:spLocks noGrp="1"/>
          </p:cNvSpPr>
          <p:nvPr>
            <p:ph idx="1"/>
          </p:nvPr>
        </p:nvSpPr>
        <p:spPr/>
        <p:txBody>
          <a:bodyPr>
            <a:normAutofit/>
          </a:bodyPr>
          <a:lstStyle/>
          <a:p>
            <a:pPr marL="0" indent="0">
              <a:buNone/>
            </a:pPr>
            <a:r>
              <a:rPr lang="zh-CN" altLang="en-US"/>
              <a:t>1、	整个项目运行较为顺畅，无明显卡顿, 响应时间较短。 </a:t>
            </a:r>
            <a:endParaRPr lang="zh-CN" altLang="en-US"/>
          </a:p>
          <a:p>
            <a:pPr marL="0" indent="0">
              <a:buNone/>
            </a:pPr>
            <a:r>
              <a:rPr lang="zh-CN" altLang="en-US"/>
              <a:t>2、	项目运行过程中，执行垃圾回收清理(gc)时部分对象数目有所减少，能够被被释放，表明项目对内存的管理较为得当，不存在明显的内存泄露、溢出。 </a:t>
            </a:r>
            <a:endParaRPr lang="zh-CN" altLang="en-US"/>
          </a:p>
          <a:p>
            <a:pPr marL="0" indent="0">
              <a:buNone/>
            </a:pPr>
            <a:r>
              <a:rPr lang="zh-CN" altLang="en-US"/>
              <a:t>3、	项目运行过程中没有出现线程阻塞，性能良好，在一定运行压力下不会出现明显的线程阻塞情况，表明项目对多线程处理以及线程设置相对合理。 </a:t>
            </a:r>
            <a:endParaRPr lang="zh-CN" altLang="en-US"/>
          </a:p>
          <a:p>
            <a:pPr marL="0" indent="0">
              <a:buNone/>
            </a:pPr>
            <a:r>
              <a:rPr lang="zh-CN" altLang="en-US"/>
              <a:t>4、	综上所述，该系统对服务器的资源能够充分、合理地进行利用，系统的配置较为合理。  </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854" y="702477"/>
            <a:ext cx="10515600" cy="1325563"/>
          </a:xfrm>
        </p:spPr>
        <p:txBody>
          <a:bodyPr/>
          <a:lstStyle/>
          <a:p>
            <a:r>
              <a:rPr lang="zh-CN" altLang="en-US" dirty="0"/>
              <a:t>压力测试</a:t>
            </a:r>
            <a:endParaRPr lang="zh-CN" altLang="en-US" dirty="0"/>
          </a:p>
        </p:txBody>
      </p:sp>
      <p:sp>
        <p:nvSpPr>
          <p:cNvPr id="3" name="内容占位符 2"/>
          <p:cNvSpPr>
            <a:spLocks noGrp="1"/>
          </p:cNvSpPr>
          <p:nvPr>
            <p:ph idx="1"/>
          </p:nvPr>
        </p:nvSpPr>
        <p:spPr>
          <a:xfrm>
            <a:off x="847078" y="2506662"/>
            <a:ext cx="6219548" cy="3352600"/>
          </a:xfrm>
        </p:spPr>
        <p:txBody>
          <a:bodyPr>
            <a:normAutofit/>
          </a:bodyPr>
          <a:lstStyle/>
          <a:p>
            <a:pPr marL="0" indent="0">
              <a:buNone/>
            </a:pPr>
            <a:r>
              <a:rPr lang="en-US" altLang="zh-CN" dirty="0">
                <a:effectLst/>
                <a:ea typeface="宋体" panose="02010600030101010101" pitchFamily="2" charset="-122"/>
                <a:cs typeface="Times New Roman" panose="02020603050405020304" pitchFamily="18" charset="0"/>
              </a:rPr>
              <a:t>   </a:t>
            </a:r>
            <a:r>
              <a:rPr lang="zh-CN" altLang="zh-CN" dirty="0">
                <a:effectLst/>
                <a:ea typeface="宋体" panose="02010600030101010101" pitchFamily="2" charset="-122"/>
                <a:cs typeface="Times New Roman" panose="02020603050405020304" pitchFamily="18" charset="0"/>
              </a:rPr>
              <a:t>压力测试使用</a:t>
            </a:r>
            <a:r>
              <a:rPr lang="en-US" altLang="zh-CN" dirty="0" err="1">
                <a:effectLst/>
                <a:ea typeface="宋体" panose="02010600030101010101" pitchFamily="2" charset="-122"/>
              </a:rPr>
              <a:t>Jmeter</a:t>
            </a:r>
            <a:r>
              <a:rPr lang="zh-CN" altLang="zh-CN" dirty="0">
                <a:effectLst/>
                <a:ea typeface="宋体" panose="02010600030101010101" pitchFamily="2" charset="-122"/>
                <a:cs typeface="Times New Roman" panose="02020603050405020304" pitchFamily="18" charset="0"/>
              </a:rPr>
              <a:t>工具，</a:t>
            </a:r>
            <a:r>
              <a:rPr lang="en-US" altLang="zh-CN" dirty="0" err="1">
                <a:effectLst/>
                <a:ea typeface="宋体" panose="02010600030101010101" pitchFamily="2" charset="-122"/>
              </a:rPr>
              <a:t>Jmeter</a:t>
            </a:r>
            <a:r>
              <a:rPr lang="zh-CN" altLang="zh-CN" dirty="0">
                <a:effectLst/>
                <a:ea typeface="宋体" panose="02010600030101010101" pitchFamily="2" charset="-122"/>
                <a:cs typeface="Times New Roman" panose="02020603050405020304" pitchFamily="18" charset="0"/>
              </a:rPr>
              <a:t>进行压力测试的原理模拟请求，在本实验中是模拟</a:t>
            </a:r>
            <a:r>
              <a:rPr lang="en-US" altLang="zh-CN" dirty="0">
                <a:effectLst/>
                <a:ea typeface="宋体" panose="02010600030101010101" pitchFamily="2" charset="-122"/>
              </a:rPr>
              <a:t>http</a:t>
            </a:r>
            <a:r>
              <a:rPr lang="zh-CN" altLang="zh-CN" dirty="0">
                <a:effectLst/>
                <a:ea typeface="宋体" panose="02010600030101010101" pitchFamily="2" charset="-122"/>
                <a:cs typeface="Times New Roman" panose="02020603050405020304" pitchFamily="18" charset="0"/>
              </a:rPr>
              <a:t>请求。本系统使用者为用户、商家、管理员，这三者涉及到高并发操作的是群体最大的普通用户，故系统用户部分进行压力测试</a:t>
            </a:r>
            <a:r>
              <a:rPr lang="zh-CN" altLang="en-US" dirty="0">
                <a:effectLst/>
                <a:ea typeface="宋体" panose="02010600030101010101" pitchFamily="2" charset="-122"/>
                <a:cs typeface="Times New Roman" panose="02020603050405020304" pitchFamily="18" charset="0"/>
              </a:rPr>
              <a: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1985" y="631297"/>
            <a:ext cx="10515600" cy="4351338"/>
          </a:xfrm>
        </p:spPr>
        <p:txBody>
          <a:bodyPr/>
          <a:lstStyle/>
          <a:p>
            <a:pPr marL="0" indent="0">
              <a:buNone/>
            </a:pPr>
            <a:r>
              <a:rPr lang="zh-CN" altLang="zh-CN" sz="3200" kern="100" dirty="0">
                <a:latin typeface="Arial" panose="020B0604020202020204" pitchFamily="34" charset="0"/>
                <a:ea typeface="黑体" panose="02010609060101010101" pitchFamily="49" charset="-122"/>
              </a:rPr>
              <a:t>商品分类查询接口压力测试</a:t>
            </a:r>
            <a:endParaRPr lang="zh-CN" altLang="zh-CN" sz="3200" kern="100" dirty="0">
              <a:latin typeface="Times New Roman" panose="02020603050405020304" pitchFamily="18" charset="0"/>
              <a:ea typeface="宋体" panose="02010600030101010101" pitchFamily="2" charset="-122"/>
            </a:endParaRPr>
          </a:p>
          <a:p>
            <a:pPr marL="0" indent="0">
              <a:buNone/>
            </a:pP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在实际情况中可能遇到大批量用户查询商品分类的</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情况，故在这里模拟</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个用户查询商品分类的情况。</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4415" y="2649690"/>
            <a:ext cx="5183505" cy="2915920"/>
          </a:xfrm>
          <a:prstGeom prst="rect">
            <a:avLst/>
          </a:prstGeom>
          <a:noFill/>
          <a:ln>
            <a:noFill/>
          </a:ln>
        </p:spPr>
      </p:pic>
      <p:sp>
        <p:nvSpPr>
          <p:cNvPr id="5" name="文本框 4"/>
          <p:cNvSpPr txBox="1"/>
          <p:nvPr/>
        </p:nvSpPr>
        <p:spPr>
          <a:xfrm>
            <a:off x="2024108" y="6465333"/>
            <a:ext cx="2410981" cy="369332"/>
          </a:xfrm>
          <a:prstGeom prst="rect">
            <a:avLst/>
          </a:prstGeom>
          <a:noFill/>
        </p:spPr>
        <p:txBody>
          <a:bodyPr wrap="none" rtlCol="0">
            <a:spAutoFit/>
          </a:bodyPr>
          <a:lstStyle/>
          <a:p>
            <a:r>
              <a:rPr lang="en-US" altLang="zh-CN" dirty="0"/>
              <a:t>HTTP Request</a:t>
            </a:r>
            <a:r>
              <a:rPr lang="zh-CN" altLang="en-US" dirty="0"/>
              <a:t>配置文件</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1705" y="2736474"/>
            <a:ext cx="5913686" cy="2829136"/>
          </a:xfrm>
          <a:prstGeom prst="rect">
            <a:avLst/>
          </a:prstGeom>
          <a:noFill/>
          <a:ln>
            <a:noFill/>
          </a:ln>
        </p:spPr>
      </p:pic>
      <p:sp>
        <p:nvSpPr>
          <p:cNvPr id="7" name="文本框 6"/>
          <p:cNvSpPr txBox="1"/>
          <p:nvPr/>
        </p:nvSpPr>
        <p:spPr>
          <a:xfrm>
            <a:off x="8257712" y="6465333"/>
            <a:ext cx="1818447" cy="369332"/>
          </a:xfrm>
          <a:prstGeom prst="rect">
            <a:avLst/>
          </a:prstGeom>
          <a:noFill/>
        </p:spPr>
        <p:txBody>
          <a:bodyPr wrap="none" rtlCol="0">
            <a:spAutoFit/>
          </a:bodyPr>
          <a:lstStyle/>
          <a:p>
            <a:r>
              <a:rPr lang="en-US" altLang="zh-CN" dirty="0"/>
              <a:t>Summary Report</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47009"/>
            <a:ext cx="10515600" cy="4351338"/>
          </a:xfrm>
        </p:spPr>
        <p:txBody>
          <a:bodyPr/>
          <a:lstStyle/>
          <a:p>
            <a:pPr marL="0" indent="0">
              <a:buNone/>
            </a:pPr>
            <a:r>
              <a:rPr lang="zh-CN" altLang="zh-CN" sz="3200" b="1" kern="100" dirty="0">
                <a:effectLst/>
                <a:latin typeface="Arial" panose="020B0604020202020204" pitchFamily="34" charset="0"/>
                <a:ea typeface="宋体" panose="02010600030101010101" pitchFamily="2" charset="-122"/>
              </a:rPr>
              <a:t>商品查询接口压力测试</a:t>
            </a:r>
            <a:endParaRPr lang="zh-CN" altLang="zh-CN" sz="3200" kern="100" dirty="0">
              <a:effectLst/>
              <a:latin typeface="Times New Roman" panose="02020603050405020304" pitchFamily="18" charset="0"/>
              <a:ea typeface="宋体" panose="02010600030101010101" pitchFamily="2" charset="-122"/>
            </a:endParaRPr>
          </a:p>
          <a:p>
            <a:pPr marL="0" indent="0">
              <a:buNone/>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模拟大量用户在短时间查询商品，设置样本</a:t>
            </a:r>
            <a:endParaRPr lang="en-US" altLang="zh-CN" sz="1800" kern="100" dirty="0">
              <a:effectLst/>
              <a:latin typeface="Times New Roman" panose="02020603050405020304" pitchFamily="18" charset="0"/>
              <a:ea typeface="宋体" panose="02010600030101010101" pitchFamily="2" charset="-122"/>
            </a:endParaRPr>
          </a:p>
          <a:p>
            <a:pPr marL="0" indent="0">
              <a:buNone/>
            </a:pPr>
            <a:r>
              <a:rPr lang="zh-CN" altLang="zh-CN" sz="1800" kern="100" dirty="0">
                <a:effectLst/>
                <a:latin typeface="Times New Roman" panose="02020603050405020304" pitchFamily="18" charset="0"/>
                <a:ea typeface="宋体" panose="02010600030101010101" pitchFamily="2" charset="-122"/>
              </a:rPr>
              <a:t>用户</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个，模拟</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个用户查询商品各一次。</a:t>
            </a: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1690" y="2992887"/>
            <a:ext cx="5274310" cy="2967355"/>
          </a:xfrm>
          <a:prstGeom prst="rect">
            <a:avLst/>
          </a:prstGeom>
          <a:noFill/>
          <a:ln>
            <a:noFill/>
          </a:ln>
        </p:spPr>
      </p:pic>
      <p:sp>
        <p:nvSpPr>
          <p:cNvPr id="6" name="文本框 5"/>
          <p:cNvSpPr txBox="1"/>
          <p:nvPr/>
        </p:nvSpPr>
        <p:spPr>
          <a:xfrm>
            <a:off x="1884285" y="6100658"/>
            <a:ext cx="6094520"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HTTP Request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配置文件</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1439" y="2992886"/>
            <a:ext cx="5274310" cy="2967355"/>
          </a:xfrm>
          <a:prstGeom prst="rect">
            <a:avLst/>
          </a:prstGeom>
          <a:noFill/>
          <a:ln>
            <a:noFill/>
          </a:ln>
        </p:spPr>
      </p:pic>
      <p:sp>
        <p:nvSpPr>
          <p:cNvPr id="9" name="文本框 8"/>
          <p:cNvSpPr txBox="1"/>
          <p:nvPr/>
        </p:nvSpPr>
        <p:spPr>
          <a:xfrm>
            <a:off x="8462639" y="5908100"/>
            <a:ext cx="3104521" cy="584775"/>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Summary Report</a:t>
            </a:r>
            <a:r>
              <a:rPr lang="en-US" altLang="zh-CN" sz="3200" b="1" dirty="0">
                <a:effectLst/>
                <a:latin typeface="Arial" panose="020B0604020202020204" pitchFamily="34" charset="0"/>
                <a:ea typeface="宋体" panose="02010600030101010101" pitchFamily="2" charset="-122"/>
                <a:cs typeface="Times New Roman" panose="02020603050405020304" pitchFamily="18" charset="0"/>
              </a:rPr>
              <a:t>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4739" y="681994"/>
            <a:ext cx="10515600" cy="4351338"/>
          </a:xfrm>
        </p:spPr>
        <p:txBody>
          <a:bodyPr/>
          <a:lstStyle/>
          <a:p>
            <a:pPr marL="0" indent="0" algn="l">
              <a:lnSpc>
                <a:spcPct val="172000"/>
              </a:lnSpc>
              <a:spcBef>
                <a:spcPts val="1300"/>
              </a:spcBef>
              <a:spcAft>
                <a:spcPts val="1300"/>
              </a:spcAft>
              <a:buNone/>
            </a:pPr>
            <a:r>
              <a:rPr lang="zh-CN" altLang="zh-CN" sz="3200" b="1" kern="100" dirty="0">
                <a:effectLst/>
                <a:latin typeface="Arial" panose="020B0604020202020204" pitchFamily="34" charset="0"/>
                <a:ea typeface="宋体" panose="02010600030101010101" pitchFamily="2" charset="-122"/>
              </a:rPr>
              <a:t>消费者用户注册接口压力测试</a:t>
            </a:r>
            <a:endParaRPr lang="zh-CN" altLang="zh-CN" sz="3200" kern="100" dirty="0">
              <a:effectLst/>
              <a:latin typeface="Times New Roman" panose="02020603050405020304" pitchFamily="18" charset="0"/>
              <a:ea typeface="宋体" panose="02010600030101010101" pitchFamily="2" charset="-122"/>
            </a:endParaRPr>
          </a:p>
          <a:p>
            <a:pPr marL="0" indent="0" algn="just">
              <a:buNone/>
            </a:pPr>
            <a:r>
              <a:rPr lang="zh-CN" altLang="zh-CN" sz="1800" kern="100" dirty="0">
                <a:effectLst/>
                <a:latin typeface="Times New Roman" panose="02020603050405020304" pitchFamily="18" charset="0"/>
                <a:ea typeface="宋体" panose="02010600030101010101" pitchFamily="2" charset="-122"/>
              </a:rPr>
              <a:t>模拟大量用户在短时间内注册账号，设置样本用户为</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，模拟</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个用户在短时间内注册账号</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次。</a:t>
            </a:r>
            <a:endParaRPr lang="zh-CN" altLang="zh-CN" sz="1800" kern="100" dirty="0">
              <a:effectLst/>
              <a:latin typeface="Times New Roman" panose="02020603050405020304" pitchFamily="18" charset="0"/>
              <a:ea typeface="宋体" panose="02010600030101010101" pitchFamily="2" charset="-122"/>
            </a:endParaRPr>
          </a:p>
          <a:p>
            <a:pPr marL="0" indent="0">
              <a:buNone/>
            </a:pPr>
            <a:r>
              <a:rPr lang="zh-CN" altLang="zh-CN" sz="1800" kern="100" dirty="0">
                <a:effectLst/>
                <a:latin typeface="Times New Roman" panose="02020603050405020304" pitchFamily="18" charset="0"/>
                <a:ea typeface="宋体" panose="02010600030101010101" pitchFamily="2" charset="-122"/>
              </a:rPr>
              <a:t>用户</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个，模拟</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个用户查询商品各一次。</a:t>
            </a: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en-US" dirty="0"/>
          </a:p>
        </p:txBody>
      </p:sp>
      <p:sp>
        <p:nvSpPr>
          <p:cNvPr id="6" name="文本框 5"/>
          <p:cNvSpPr txBox="1"/>
          <p:nvPr/>
        </p:nvSpPr>
        <p:spPr>
          <a:xfrm>
            <a:off x="1829421" y="6152475"/>
            <a:ext cx="6094520"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HTTP Header Manager</a:t>
            </a:r>
            <a:endParaRPr lang="zh-CN" altLang="en-US" dirty="0"/>
          </a:p>
        </p:txBody>
      </p:sp>
      <p:sp>
        <p:nvSpPr>
          <p:cNvPr id="9" name="文本框 8"/>
          <p:cNvSpPr txBox="1"/>
          <p:nvPr/>
        </p:nvSpPr>
        <p:spPr>
          <a:xfrm>
            <a:off x="8544935" y="6152475"/>
            <a:ext cx="3104521"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CSV Data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配置文件</a:t>
            </a:r>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1690" y="2966815"/>
            <a:ext cx="5274310" cy="2967355"/>
          </a:xfrm>
          <a:prstGeom prst="rect">
            <a:avLst/>
          </a:prstGeom>
          <a:noFill/>
          <a:ln>
            <a:noFill/>
          </a:ln>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0685" y="2966815"/>
            <a:ext cx="5274310" cy="29673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1335" y="642889"/>
            <a:ext cx="10515600" cy="4351338"/>
          </a:xfrm>
        </p:spPr>
        <p:txBody>
          <a:bodyPr/>
          <a:lstStyle/>
          <a:p>
            <a:pPr marL="0" indent="0" algn="l">
              <a:lnSpc>
                <a:spcPct val="172000"/>
              </a:lnSpc>
              <a:spcBef>
                <a:spcPts val="1300"/>
              </a:spcBef>
              <a:spcAft>
                <a:spcPts val="1300"/>
              </a:spcAft>
              <a:buNone/>
            </a:pPr>
            <a:r>
              <a:rPr lang="zh-CN" altLang="zh-CN" sz="3200" b="1" kern="100" dirty="0">
                <a:effectLst/>
                <a:latin typeface="Arial" panose="020B0604020202020204" pitchFamily="34" charset="0"/>
                <a:ea typeface="宋体" panose="02010600030101010101" pitchFamily="2" charset="-122"/>
              </a:rPr>
              <a:t>商品具体信息查询接口压力测试</a:t>
            </a:r>
            <a:endParaRPr lang="zh-CN" altLang="zh-CN" sz="3200" kern="100" dirty="0">
              <a:effectLst/>
              <a:latin typeface="Times New Roman" panose="02020603050405020304" pitchFamily="18" charset="0"/>
              <a:ea typeface="宋体" panose="02010600030101010101" pitchFamily="2" charset="-122"/>
            </a:endParaRPr>
          </a:p>
          <a:p>
            <a:pPr marL="0" indent="0" algn="just">
              <a:buNone/>
            </a:pPr>
            <a:r>
              <a:rPr lang="zh-CN" altLang="zh-CN" sz="1800" kern="100" dirty="0">
                <a:effectLst/>
                <a:latin typeface="Times New Roman" panose="02020603050405020304" pitchFamily="18" charset="0"/>
                <a:ea typeface="宋体" panose="02010600030101010101" pitchFamily="2" charset="-122"/>
              </a:rPr>
              <a:t>在实际情况中可能遇到大量用户查询商品的具体信息，故在这里模拟</a:t>
            </a:r>
            <a:r>
              <a:rPr lang="en-US" altLang="zh-CN" sz="1800" kern="100" dirty="0">
                <a:effectLst/>
                <a:latin typeface="Times New Roman" panose="02020603050405020304" pitchFamily="18" charset="0"/>
                <a:ea typeface="宋体" panose="02010600030101010101" pitchFamily="2" charset="-122"/>
              </a:rPr>
              <a:t>1000</a:t>
            </a:r>
            <a:r>
              <a:rPr lang="zh-CN" altLang="zh-CN" sz="1800" kern="100" dirty="0">
                <a:effectLst/>
                <a:latin typeface="Times New Roman" panose="02020603050405020304" pitchFamily="18" charset="0"/>
                <a:ea typeface="宋体" panose="02010600030101010101" pitchFamily="2" charset="-122"/>
              </a:rPr>
              <a:t>个用户查询商品的具体信息。</a:t>
            </a: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en-US" dirty="0"/>
          </a:p>
        </p:txBody>
      </p:sp>
      <p:sp>
        <p:nvSpPr>
          <p:cNvPr id="6" name="文本框 5"/>
          <p:cNvSpPr txBox="1"/>
          <p:nvPr/>
        </p:nvSpPr>
        <p:spPr>
          <a:xfrm>
            <a:off x="1829421" y="6152475"/>
            <a:ext cx="6094520" cy="369332"/>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HTTP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配置</a:t>
            </a:r>
            <a:endParaRPr lang="zh-CN" altLang="en-US" dirty="0"/>
          </a:p>
        </p:txBody>
      </p:sp>
      <p:sp>
        <p:nvSpPr>
          <p:cNvPr id="9" name="文本框 8"/>
          <p:cNvSpPr txBox="1"/>
          <p:nvPr/>
        </p:nvSpPr>
        <p:spPr>
          <a:xfrm>
            <a:off x="8544935" y="6152475"/>
            <a:ext cx="3104521" cy="369332"/>
          </a:xfrm>
          <a:prstGeom prst="rect">
            <a:avLst/>
          </a:prstGeom>
          <a:noFill/>
        </p:spPr>
        <p:txBody>
          <a:bodyPr wrap="square">
            <a:spAutoFit/>
          </a:bodyPr>
          <a:lstStyle/>
          <a:p>
            <a:pPr algn="l"/>
            <a:r>
              <a:rPr lang="en-US" altLang="zh-CN" sz="1800" kern="100" dirty="0">
                <a:effectLst/>
                <a:latin typeface="Times New Roman" panose="02020603050405020304" pitchFamily="18" charset="0"/>
                <a:ea typeface="宋体" panose="02010600030101010101" pitchFamily="2" charset="-122"/>
              </a:rPr>
              <a:t>Summary Report</a:t>
            </a:r>
            <a:endParaRPr lang="zh-CN" altLang="zh-CN" sz="1800" kern="100" dirty="0">
              <a:effectLst/>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4825" y="2940745"/>
            <a:ext cx="5274310" cy="2967355"/>
          </a:xfrm>
          <a:prstGeom prst="rect">
            <a:avLst/>
          </a:prstGeom>
          <a:noFill/>
          <a:ln>
            <a:noFill/>
          </a:ln>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2662" y="2940745"/>
            <a:ext cx="5274310" cy="29673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280" y="312123"/>
            <a:ext cx="10515600" cy="1325563"/>
          </a:xfrm>
        </p:spPr>
        <p:txBody>
          <a:bodyPr>
            <a:normAutofit/>
          </a:bodyPr>
          <a:lstStyle/>
          <a:p>
            <a:r>
              <a:rPr lang="zh-CN" altLang="en-US" sz="3200" dirty="0"/>
              <a:t>四次压力测试结果树</a:t>
            </a:r>
            <a:endParaRPr lang="zh-CN" altLang="en-US" sz="32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2076" y="1421541"/>
            <a:ext cx="4226945" cy="2378102"/>
          </a:xfrm>
          <a:prstGeom prst="rect">
            <a:avLst/>
          </a:prstGeom>
          <a:noFill/>
          <a:ln>
            <a:noFill/>
          </a:ln>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868" y="4114773"/>
            <a:ext cx="4321153" cy="2431104"/>
          </a:xfrm>
          <a:prstGeom prst="rect">
            <a:avLst/>
          </a:prstGeom>
          <a:noFill/>
          <a:ln>
            <a:noFill/>
          </a:ln>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677" y="1421541"/>
            <a:ext cx="4513303" cy="2439316"/>
          </a:xfrm>
          <a:prstGeom prst="rect">
            <a:avLst/>
          </a:prstGeom>
          <a:noFill/>
          <a:ln>
            <a:noFill/>
          </a:ln>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211" y="4176486"/>
            <a:ext cx="4406769" cy="236939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0545" y="1115412"/>
            <a:ext cx="8616519" cy="4351338"/>
          </a:xfrm>
        </p:spPr>
        <p:txBody>
          <a:bodyPr/>
          <a:lstStyle/>
          <a:p>
            <a:pPr indent="0" algn="just">
              <a:buNone/>
            </a:pPr>
            <a:r>
              <a:rPr lang="zh-CN" altLang="en-US" sz="3200" kern="100" dirty="0">
                <a:effectLst/>
                <a:latin typeface="Times New Roman" panose="02020603050405020304" pitchFamily="18" charset="0"/>
                <a:ea typeface="等线" panose="02010600030101010101" pitchFamily="2" charset="-122"/>
              </a:rPr>
              <a:t>总结：</a:t>
            </a:r>
            <a:endParaRPr lang="en-US" altLang="zh-CN" sz="3200" kern="100" dirty="0">
              <a:effectLst/>
              <a:latin typeface="Times New Roman" panose="02020603050405020304" pitchFamily="18" charset="0"/>
              <a:ea typeface="等线" panose="02010600030101010101" pitchFamily="2" charset="-122"/>
            </a:endParaRPr>
          </a:p>
          <a:p>
            <a:pPr indent="0" algn="just">
              <a:buNone/>
            </a:pPr>
            <a:r>
              <a:rPr lang="en-US" altLang="zh-CN" sz="1800" kern="100" dirty="0">
                <a:effectLst/>
                <a:latin typeface="Times New Roman" panose="02020603050405020304" pitchFamily="18" charset="0"/>
                <a:ea typeface="等线" panose="02010600030101010101" pitchFamily="2" charset="-122"/>
              </a:rPr>
              <a:t>  </a:t>
            </a:r>
            <a:endParaRPr lang="en-US" altLang="zh-CN" sz="1800" kern="100" dirty="0">
              <a:effectLst/>
              <a:latin typeface="Times New Roman" panose="02020603050405020304" pitchFamily="18" charset="0"/>
              <a:ea typeface="等线" panose="02010600030101010101" pitchFamily="2" charset="-122"/>
            </a:endParaRPr>
          </a:p>
          <a:p>
            <a:pPr indent="0" algn="just">
              <a:buNone/>
            </a:pPr>
            <a:r>
              <a:rPr lang="en-US" altLang="zh-CN" sz="1800" kern="100" dirty="0">
                <a:latin typeface="Times New Roman" panose="02020603050405020304" pitchFamily="18" charset="0"/>
                <a:ea typeface="等线" panose="02010600030101010101" pitchFamily="2" charset="-122"/>
              </a:rPr>
              <a:t>  </a:t>
            </a:r>
            <a:r>
              <a:rPr lang="zh-CN" altLang="zh-CN" sz="1800" kern="100" dirty="0">
                <a:effectLst/>
                <a:latin typeface="Times New Roman" panose="02020603050405020304" pitchFamily="18" charset="0"/>
                <a:ea typeface="等线" panose="02010600030101010101" pitchFamily="2" charset="-122"/>
              </a:rPr>
              <a:t>通过上述对可能出现高并发的功能的测试，可以发现，在测试用户数量为</a:t>
            </a:r>
            <a:r>
              <a:rPr lang="en-US" altLang="zh-CN" sz="1800" kern="100" dirty="0">
                <a:effectLst/>
                <a:latin typeface="Times New Roman" panose="02020603050405020304" pitchFamily="18" charset="0"/>
                <a:ea typeface="等线" panose="02010600030101010101" pitchFamily="2" charset="-122"/>
              </a:rPr>
              <a:t>1000</a:t>
            </a:r>
            <a:r>
              <a:rPr lang="zh-CN" altLang="zh-CN" sz="1800" kern="100" dirty="0">
                <a:effectLst/>
                <a:latin typeface="Times New Roman" panose="02020603050405020304" pitchFamily="18" charset="0"/>
                <a:ea typeface="等线" panose="02010600030101010101" pitchFamily="2" charset="-122"/>
              </a:rPr>
              <a:t>时，所有功能请求都成功，都符合压力测试。但是在实际测试过程中，当测试用户数量为</a:t>
            </a:r>
            <a:r>
              <a:rPr lang="en-US" altLang="zh-CN" sz="1800" kern="100" dirty="0">
                <a:effectLst/>
                <a:latin typeface="Times New Roman" panose="02020603050405020304" pitchFamily="18" charset="0"/>
                <a:ea typeface="等线" panose="02010600030101010101" pitchFamily="2" charset="-122"/>
              </a:rPr>
              <a:t>10000</a:t>
            </a:r>
            <a:r>
              <a:rPr lang="zh-CN" altLang="zh-CN" sz="1800" kern="100" dirty="0">
                <a:effectLst/>
                <a:latin typeface="Times New Roman" panose="02020603050405020304" pitchFamily="18" charset="0"/>
                <a:ea typeface="等线" panose="02010600030101010101" pitchFamily="2" charset="-122"/>
              </a:rPr>
              <a:t>时，绝大多数的功能都会出现</a:t>
            </a:r>
            <a:r>
              <a:rPr lang="zh-CN" altLang="en-US" sz="1800" kern="100" dirty="0">
                <a:effectLst/>
                <a:latin typeface="Times New Roman" panose="02020603050405020304" pitchFamily="18" charset="0"/>
                <a:ea typeface="等线" panose="02010600030101010101" pitchFamily="2" charset="-122"/>
              </a:rPr>
              <a:t>数据库连接数目过多等</a:t>
            </a:r>
            <a:r>
              <a:rPr lang="zh-CN" altLang="zh-CN" sz="1800" kern="100" dirty="0">
                <a:effectLst/>
                <a:latin typeface="Times New Roman" panose="02020603050405020304" pitchFamily="18" charset="0"/>
                <a:ea typeface="等线" panose="02010600030101010101" pitchFamily="2" charset="-122"/>
              </a:rPr>
              <a:t>问题。</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Times New Roman" panose="02020603050405020304" pitchFamily="18" charset="0"/>
                <a:ea typeface="等线" panose="02010600030101010101" pitchFamily="2" charset="-122"/>
              </a:rPr>
              <a:t>  </a:t>
            </a:r>
            <a:endParaRPr lang="en-US" altLang="zh-CN" sz="1800" kern="100" dirty="0">
              <a:latin typeface="Times New Roman" panose="02020603050405020304" pitchFamily="18" charset="0"/>
              <a:ea typeface="等线" panose="02010600030101010101" pitchFamily="2" charset="-122"/>
            </a:endParaRPr>
          </a:p>
          <a:p>
            <a:pPr indent="0" algn="just">
              <a:buNone/>
            </a:pPr>
            <a:r>
              <a:rPr lang="zh-CN" altLang="zh-CN" sz="1800" kern="100" dirty="0">
                <a:effectLst/>
                <a:latin typeface="Times New Roman" panose="02020603050405020304" pitchFamily="18" charset="0"/>
                <a:ea typeface="等线" panose="02010600030101010101" pitchFamily="2" charset="-122"/>
              </a:rPr>
              <a:t>出现问题的的功能都需要对数据库进行增删改操作，而没有发现问题的功能都只是对数据库进行查询操作。</a:t>
            </a:r>
            <a:endParaRPr lang="zh-CN" altLang="zh-CN" sz="180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689" y="1071023"/>
            <a:ext cx="10223377" cy="4351338"/>
          </a:xfrm>
        </p:spPr>
        <p:txBody>
          <a:bodyPr/>
          <a:lstStyle/>
          <a:p>
            <a:pPr indent="0" algn="just">
              <a:buNone/>
            </a:pPr>
            <a:r>
              <a:rPr lang="zh-CN" altLang="zh-CN" sz="2400" kern="100" dirty="0">
                <a:effectLst/>
                <a:latin typeface="Times New Roman" panose="02020603050405020304" pitchFamily="18" charset="0"/>
                <a:ea typeface="等线" panose="02010600030101010101" pitchFamily="2" charset="-122"/>
              </a:rPr>
              <a:t>利用</a:t>
            </a:r>
            <a:r>
              <a:rPr lang="en-US" altLang="zh-CN" sz="2400" kern="100" dirty="0" err="1">
                <a:effectLst/>
                <a:latin typeface="Times New Roman" panose="02020603050405020304" pitchFamily="18" charset="0"/>
                <a:ea typeface="等线" panose="02010600030101010101" pitchFamily="2" charset="-122"/>
              </a:rPr>
              <a:t>Jmeter</a:t>
            </a:r>
            <a:r>
              <a:rPr lang="zh-CN" altLang="zh-CN" sz="2400" kern="100" dirty="0">
                <a:effectLst/>
                <a:latin typeface="Times New Roman" panose="02020603050405020304" pitchFamily="18" charset="0"/>
                <a:ea typeface="等线" panose="02010600030101010101" pitchFamily="2" charset="-122"/>
              </a:rPr>
              <a:t>做测试有以下优点：</a:t>
            </a:r>
            <a:endParaRPr lang="zh-CN" altLang="zh-CN" sz="24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rPr>
              <a:t>1.</a:t>
            </a:r>
            <a:r>
              <a:rPr lang="zh-CN" altLang="zh-CN" sz="1800" kern="100" dirty="0">
                <a:effectLst/>
                <a:latin typeface="Times New Roman" panose="02020603050405020304" pitchFamily="18" charset="0"/>
                <a:ea typeface="等线" panose="02010600030101010101" pitchFamily="2" charset="-122"/>
              </a:rPr>
              <a:t>不依赖于界面，如果服务正常启动，传递参数明确就</a:t>
            </a:r>
            <a:r>
              <a:rPr lang="zh-CN" altLang="zh-CN" sz="1800" kern="100" dirty="0">
                <a:effectLst/>
                <a:latin typeface="Times New Roman" panose="02020603050405020304" pitchFamily="18" charset="0"/>
                <a:ea typeface="等线" panose="02010600030101010101" pitchFamily="2" charset="-122"/>
                <a:cs typeface="宋体" panose="02010600030101010101" pitchFamily="2" charset="-122"/>
              </a:rPr>
              <a:t>可以添加测试用例，执行测试。</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cs typeface="宋体" panose="02010600030101010101" pitchFamily="2" charset="-122"/>
              </a:rPr>
              <a:t>2.</a:t>
            </a:r>
            <a:r>
              <a:rPr lang="zh-CN" altLang="zh-CN" sz="1800" kern="100" dirty="0">
                <a:effectLst/>
                <a:latin typeface="Times New Roman" panose="02020603050405020304" pitchFamily="18" charset="0"/>
                <a:ea typeface="等线" panose="02010600030101010101" pitchFamily="2" charset="-122"/>
                <a:cs typeface="宋体" panose="02010600030101010101" pitchFamily="2" charset="-122"/>
              </a:rPr>
              <a:t>测试脚本不需要编程，熟悉</a:t>
            </a:r>
            <a:r>
              <a:rPr lang="en-US" altLang="zh-CN" sz="1800" kern="100" dirty="0">
                <a:effectLst/>
                <a:latin typeface="Times New Roman" panose="02020603050405020304" pitchFamily="18" charset="0"/>
                <a:ea typeface="等线" panose="02010600030101010101" pitchFamily="2" charset="-122"/>
                <a:cs typeface="宋体" panose="02010600030101010101" pitchFamily="2" charset="-122"/>
              </a:rPr>
              <a:t>http</a:t>
            </a:r>
            <a:r>
              <a:rPr lang="zh-CN" altLang="zh-CN" sz="1800" kern="100" dirty="0">
                <a:effectLst/>
                <a:latin typeface="Times New Roman" panose="02020603050405020304" pitchFamily="18" charset="0"/>
                <a:ea typeface="等线" panose="02010600030101010101" pitchFamily="2" charset="-122"/>
                <a:cs typeface="宋体" panose="02010600030101010101" pitchFamily="2" charset="-122"/>
              </a:rPr>
              <a:t>请求，熟悉业务流程，就可以根据页面中</a:t>
            </a:r>
            <a:r>
              <a:rPr lang="en-US" altLang="zh-CN" sz="1800" kern="100" dirty="0">
                <a:effectLst/>
                <a:latin typeface="Times New Roman" panose="02020603050405020304" pitchFamily="18" charset="0"/>
                <a:ea typeface="等线" panose="02010600030101010101" pitchFamily="2" charset="-122"/>
                <a:cs typeface="宋体" panose="02010600030101010101" pitchFamily="2" charset="-122"/>
              </a:rPr>
              <a:t>input</a:t>
            </a:r>
            <a:r>
              <a:rPr lang="zh-CN" altLang="zh-CN" sz="1800" kern="100" dirty="0">
                <a:effectLst/>
                <a:latin typeface="Times New Roman" panose="02020603050405020304" pitchFamily="18" charset="0"/>
                <a:ea typeface="等线" panose="02010600030101010101" pitchFamily="2" charset="-122"/>
                <a:cs typeface="宋体" panose="02010600030101010101" pitchFamily="2" charset="-122"/>
              </a:rPr>
              <a:t>对象来编写测试用例。</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rPr>
              <a:t>3.</a:t>
            </a:r>
            <a:r>
              <a:rPr lang="zh-CN" altLang="zh-CN" sz="1800" kern="100" dirty="0">
                <a:effectLst/>
                <a:latin typeface="Times New Roman" panose="02020603050405020304" pitchFamily="18" charset="0"/>
                <a:ea typeface="等线" panose="02010600030101010101" pitchFamily="2" charset="-122"/>
              </a:rPr>
              <a:t>测试脚本维护方便，可以将测试脚本赋值，并且可以将莫一部分单独保存。</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2400" kern="100" dirty="0" err="1">
                <a:effectLst/>
                <a:latin typeface="等线" panose="02010600030101010101" pitchFamily="2" charset="-122"/>
                <a:ea typeface="宋体" panose="02010600030101010101" pitchFamily="2" charset="-122"/>
              </a:rPr>
              <a:t>Jmeter</a:t>
            </a:r>
            <a:r>
              <a:rPr lang="zh-CN" altLang="zh-CN" sz="2400" kern="100" dirty="0">
                <a:effectLst/>
                <a:latin typeface="Times New Roman" panose="02020603050405020304" pitchFamily="18" charset="0"/>
                <a:ea typeface="等线" panose="02010600030101010101" pitchFamily="2" charset="-122"/>
              </a:rPr>
              <a:t>有以下缺点</a:t>
            </a:r>
            <a:r>
              <a:rPr lang="zh-CN" altLang="zh-CN" sz="1800" kern="100" dirty="0">
                <a:effectLst/>
                <a:latin typeface="Times New Roman" panose="02020603050405020304" pitchFamily="18" charset="0"/>
                <a:ea typeface="等线"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rPr>
              <a:t>1.</a:t>
            </a:r>
            <a:r>
              <a:rPr lang="zh-CN" altLang="zh-CN" sz="1800" kern="100" dirty="0">
                <a:effectLst/>
                <a:latin typeface="Times New Roman" panose="02020603050405020304" pitchFamily="18" charset="0"/>
                <a:ea typeface="等线" panose="02010600030101010101" pitchFamily="2" charset="-122"/>
              </a:rPr>
              <a:t>使用</a:t>
            </a:r>
            <a:r>
              <a:rPr lang="en-US" altLang="zh-CN" sz="1800" kern="100" dirty="0" err="1">
                <a:effectLst/>
                <a:latin typeface="Times New Roman" panose="02020603050405020304" pitchFamily="18" charset="0"/>
                <a:ea typeface="等线" panose="02010600030101010101" pitchFamily="2" charset="-122"/>
              </a:rPr>
              <a:t>Jmeter</a:t>
            </a:r>
            <a:r>
              <a:rPr lang="zh-CN" altLang="zh-CN" sz="1800" kern="100" dirty="0">
                <a:effectLst/>
                <a:latin typeface="Times New Roman" panose="02020603050405020304" pitchFamily="18" charset="0"/>
                <a:ea typeface="等线" panose="02010600030101010101" pitchFamily="2" charset="-122"/>
              </a:rPr>
              <a:t>无法验证</a:t>
            </a:r>
            <a:r>
              <a:rPr lang="en-US" altLang="zh-CN" sz="1800" kern="100" dirty="0">
                <a:effectLst/>
                <a:latin typeface="Times New Roman" panose="02020603050405020304" pitchFamily="18" charset="0"/>
                <a:ea typeface="等线" panose="02010600030101010101" pitchFamily="2" charset="-122"/>
              </a:rPr>
              <a:t>JS</a:t>
            </a:r>
            <a:r>
              <a:rPr lang="zh-CN" altLang="zh-CN" sz="1800" kern="100" dirty="0">
                <a:effectLst/>
                <a:latin typeface="Times New Roman" panose="02020603050405020304" pitchFamily="18" charset="0"/>
                <a:ea typeface="等线" panose="02010600030101010101" pitchFamily="2" charset="-122"/>
              </a:rPr>
              <a:t>程序，也无法验证页面，所以需要手工去验证。</a:t>
            </a:r>
            <a:endParaRPr lang="zh-CN" altLang="zh-CN" sz="1800" kern="100" dirty="0">
              <a:effectLst/>
              <a:latin typeface="Times New Roman" panose="02020603050405020304" pitchFamily="18" charset="0"/>
              <a:ea typeface="宋体" panose="02010600030101010101" pitchFamily="2" charset="-122"/>
            </a:endParaRPr>
          </a:p>
          <a:p>
            <a:pPr indent="0" algn="just">
              <a:buNone/>
            </a:pPr>
            <a:r>
              <a:rPr lang="en-US" altLang="zh-CN" sz="1800" kern="100" dirty="0">
                <a:effectLst/>
                <a:latin typeface="等线" panose="02010600030101010101" pitchFamily="2" charset="-122"/>
                <a:ea typeface="宋体" panose="02010600030101010101" pitchFamily="2" charset="-122"/>
              </a:rPr>
              <a:t>2.</a:t>
            </a:r>
            <a:r>
              <a:rPr lang="zh-CN" altLang="zh-CN" sz="1800" kern="100" dirty="0">
                <a:effectLst/>
                <a:latin typeface="Times New Roman" panose="02020603050405020304" pitchFamily="18" charset="0"/>
                <a:ea typeface="等线" panose="02010600030101010101" pitchFamily="2" charset="-122"/>
              </a:rPr>
              <a:t>就算是</a:t>
            </a:r>
            <a:r>
              <a:rPr lang="en-US" altLang="zh-CN" sz="1800" kern="100" dirty="0" err="1">
                <a:effectLst/>
                <a:latin typeface="Times New Roman" panose="02020603050405020304" pitchFamily="18" charset="0"/>
                <a:ea typeface="等线" panose="02010600030101010101" pitchFamily="2" charset="-122"/>
              </a:rPr>
              <a:t>Jmeter</a:t>
            </a:r>
            <a:r>
              <a:rPr lang="zh-CN" altLang="zh-CN" sz="1800" kern="100" dirty="0">
                <a:effectLst/>
                <a:latin typeface="Times New Roman" panose="02020603050405020304" pitchFamily="18" charset="0"/>
                <a:ea typeface="等线" panose="02010600030101010101" pitchFamily="2" charset="-122"/>
              </a:rPr>
              <a:t>脚本顺利执行，依旧无法确定程序是否正确执行，有时候需要计入程序查看，或者查看</a:t>
            </a:r>
            <a:r>
              <a:rPr lang="en-US" altLang="zh-CN" sz="1800" kern="100" dirty="0" err="1">
                <a:effectLst/>
                <a:latin typeface="Times New Roman" panose="02020603050405020304" pitchFamily="18" charset="0"/>
                <a:ea typeface="等线" panose="02010600030101010101" pitchFamily="2" charset="-122"/>
              </a:rPr>
              <a:t>Jmeter</a:t>
            </a:r>
            <a:r>
              <a:rPr lang="zh-CN" altLang="zh-CN" sz="1800" kern="100" dirty="0">
                <a:effectLst/>
                <a:latin typeface="Times New Roman" panose="02020603050405020304" pitchFamily="18" charset="0"/>
                <a:ea typeface="等线" panose="02010600030101010101" pitchFamily="2" charset="-122"/>
              </a:rPr>
              <a:t>的响应数据。</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700" y="295275"/>
            <a:ext cx="10515600" cy="1325563"/>
          </a:xfrm>
        </p:spPr>
        <p:txBody>
          <a:bodyPr/>
          <a:lstStyle/>
          <a:p>
            <a:r>
              <a:rPr lang="zh-CN" altLang="en-US" dirty="0"/>
              <a:t>黑盒测试</a:t>
            </a:r>
            <a:endParaRPr lang="zh-CN" altLang="en-US" dirty="0"/>
          </a:p>
        </p:txBody>
      </p:sp>
      <p:sp>
        <p:nvSpPr>
          <p:cNvPr id="3" name="内容占位符 2"/>
          <p:cNvSpPr>
            <a:spLocks noGrp="1"/>
          </p:cNvSpPr>
          <p:nvPr>
            <p:ph idx="1"/>
          </p:nvPr>
        </p:nvSpPr>
        <p:spPr>
          <a:xfrm>
            <a:off x="425450" y="1806575"/>
            <a:ext cx="8274050" cy="3965575"/>
          </a:xfrm>
        </p:spPr>
        <p:txBody>
          <a:bodyPr>
            <a:normAutofit/>
          </a:bodyPr>
          <a:lstStyle/>
          <a:p>
            <a:pPr marL="273050" indent="-6350">
              <a:lnSpc>
                <a:spcPct val="110000"/>
              </a:lnSpc>
              <a:spcAft>
                <a:spcPts val="73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SE_Login</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：测试用户账号登陆的逻辑正确性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r>
              <a:rPr lang="en-US"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a:p>
            <a:pPr marL="263525" indent="-6350">
              <a:lnSpc>
                <a:spcPct val="110000"/>
              </a:lnSpc>
              <a:spcAft>
                <a:spcPts val="71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SE_Register</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：测试用户注册逻辑正确性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a:p>
            <a:pPr marL="263525" indent="-6350">
              <a:lnSpc>
                <a:spcPct val="110000"/>
              </a:lnSpc>
              <a:spcAft>
                <a:spcPts val="71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SE_UpdateUserInfo</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：测试更新用户信息逻辑正确性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a:p>
            <a:pPr marL="263525" indent="-6350">
              <a:lnSpc>
                <a:spcPct val="110000"/>
              </a:lnSpc>
              <a:spcAft>
                <a:spcPts val="71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SE_EditCommodityInfo</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：测试商家</a:t>
            </a:r>
            <a:r>
              <a:rPr lang="en-US"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管理员编辑商品的逻辑正确性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a:p>
            <a:pPr marL="263525" indent="-6350">
              <a:lnSpc>
                <a:spcPct val="110000"/>
              </a:lnSpc>
              <a:spcAft>
                <a:spcPts val="71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SE_AddToCart</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：测试用户加入购物车逻辑正确性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a:p>
            <a:pPr marL="263525" indent="-6350">
              <a:lnSpc>
                <a:spcPct val="110000"/>
              </a:lnSpc>
              <a:spcAft>
                <a:spcPts val="710"/>
              </a:spcAft>
            </a:pPr>
            <a:r>
              <a:rPr lang="en-US" altLang="zh-CN" sz="2000" kern="100" dirty="0" err="1">
                <a:solidFill>
                  <a:srgbClr val="000000"/>
                </a:solidFill>
                <a:effectLst/>
                <a:latin typeface="Times New Roman" panose="02020603050405020304" pitchFamily="18" charset="0"/>
                <a:ea typeface="Times New Roman" panose="02020603050405020304" pitchFamily="18" charset="0"/>
              </a:rPr>
              <a:t>SE_Checkout</a:t>
            </a:r>
            <a:r>
              <a:rPr lang="zh-CN" altLang="zh-CN" sz="2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：测试用户结账逻辑正确性</a:t>
            </a:r>
            <a:r>
              <a:rPr lang="zh-CN" altLang="zh-CN" sz="2000" kern="100" dirty="0">
                <a:solidFill>
                  <a:srgbClr val="000000"/>
                </a:solidFill>
                <a:effectLst/>
                <a:latin typeface="Calibri" panose="020F0502020204030204" pitchFamily="34" charset="0"/>
                <a:ea typeface="Times New Roman" panose="02020603050405020304" pitchFamily="18" charset="0"/>
              </a:rPr>
              <a:t> </a:t>
            </a:r>
            <a:endParaRPr lang="zh-CN" altLang="zh-CN" sz="2000" kern="100" dirty="0">
              <a:solidFill>
                <a:srgbClr val="000000"/>
              </a:solidFill>
              <a:effectLst/>
              <a:latin typeface="Calibri" panose="020F0502020204030204" pitchFamily="34" charset="0"/>
              <a:ea typeface="Calibri" panose="020F0502020204030204" pitchFamily="34" charset="0"/>
            </a:endParaRPr>
          </a:p>
        </p:txBody>
      </p:sp>
      <p:sp>
        <p:nvSpPr>
          <p:cNvPr id="5" name="矩形: 圆角 4"/>
          <p:cNvSpPr/>
          <p:nvPr/>
        </p:nvSpPr>
        <p:spPr>
          <a:xfrm>
            <a:off x="8699500" y="622300"/>
            <a:ext cx="25908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黑盒测试</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8285887" y="1506537"/>
            <a:ext cx="971550" cy="363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8152537" y="1546225"/>
            <a:ext cx="923330" cy="348297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等价类划分法</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矩形 7"/>
          <p:cNvSpPr/>
          <p:nvPr/>
        </p:nvSpPr>
        <p:spPr>
          <a:xfrm>
            <a:off x="10795000" y="1511300"/>
            <a:ext cx="971550" cy="363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11032867" y="2034381"/>
            <a:ext cx="553998" cy="3376612"/>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边界值分析法</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sp>
        <p:nvSpPr>
          <p:cNvPr id="3" name="内容占位符 2"/>
          <p:cNvSpPr>
            <a:spLocks noGrp="1"/>
          </p:cNvSpPr>
          <p:nvPr>
            <p:ph idx="1"/>
          </p:nvPr>
        </p:nvSpPr>
        <p:spPr>
          <a:xfrm>
            <a:off x="838200" y="1622612"/>
            <a:ext cx="10515600" cy="4554351"/>
          </a:xfrm>
        </p:spPr>
        <p:txBody>
          <a:bodyPr>
            <a:noAutofit/>
          </a:bodyPr>
          <a:lstStyle/>
          <a:p>
            <a:pPr>
              <a:lnSpc>
                <a:spcPct val="100000"/>
              </a:lnSpc>
            </a:pPr>
            <a:r>
              <a:rPr lang="zh-CN" altLang="en-US" sz="2000" dirty="0"/>
              <a:t>概述：自动化测试作为测试中重要的组成部分，可以极大提高测试的效率和准确性，节约人力物力，达到事半功倍的效果。目前有较多主流的测试工具，每种工具都有其特点和不足，针对本次网页项目测试，本小组通过对比分析，最终决定使用</a:t>
            </a:r>
            <a:r>
              <a:rPr lang="en-US" altLang="zh-CN" sz="2000" dirty="0"/>
              <a:t>Selenium</a:t>
            </a:r>
            <a:r>
              <a:rPr lang="zh-CN" altLang="en-US" sz="2000" dirty="0"/>
              <a:t>工具来进行自动化测试。目的：对网页的所有功能进行完整的测试自动化测试优势： </a:t>
            </a:r>
            <a:endParaRPr lang="zh-CN" altLang="en-US" sz="2000" dirty="0"/>
          </a:p>
          <a:p>
            <a:r>
              <a:rPr lang="en-US" altLang="zh-CN" sz="2000" dirty="0"/>
              <a:t>1</a:t>
            </a:r>
            <a:r>
              <a:rPr lang="zh-CN" altLang="en-US" sz="2000" dirty="0"/>
              <a:t>、	快速，执行测试的速度相较于人工有几何倍提升 </a:t>
            </a:r>
            <a:endParaRPr lang="zh-CN" altLang="en-US" sz="2000" dirty="0"/>
          </a:p>
          <a:p>
            <a:r>
              <a:rPr lang="en-US" altLang="zh-CN" sz="2000" dirty="0"/>
              <a:t>2</a:t>
            </a:r>
            <a:r>
              <a:rPr lang="zh-CN" altLang="en-US" sz="2000" dirty="0"/>
              <a:t>、	可靠，每一次的测试都可以正确的执行相同的动作，可以避免人工执行测试的错误。 </a:t>
            </a:r>
            <a:endParaRPr lang="zh-CN" altLang="en-US" sz="2000" dirty="0"/>
          </a:p>
          <a:p>
            <a:r>
              <a:rPr lang="en-US" altLang="zh-CN" sz="2000" dirty="0"/>
              <a:t>3</a:t>
            </a:r>
            <a:r>
              <a:rPr lang="zh-CN" altLang="en-US" sz="2000" dirty="0"/>
              <a:t>、	可重复，可以重复执行相同的测试。 </a:t>
            </a:r>
            <a:endParaRPr lang="zh-CN" altLang="en-US" sz="2000" dirty="0"/>
          </a:p>
          <a:p>
            <a:r>
              <a:rPr lang="en-US" altLang="zh-CN" sz="2000" dirty="0"/>
              <a:t>4</a:t>
            </a:r>
            <a:r>
              <a:rPr lang="zh-CN" altLang="en-US" sz="2000" dirty="0"/>
              <a:t>、	可程序化，可以以程序的方式，撰写复杂的测试脚本，以带出隐蔽在应用程序中的信息。 </a:t>
            </a:r>
            <a:endParaRPr lang="zh-CN" altLang="en-US" sz="2000" dirty="0"/>
          </a:p>
          <a:p>
            <a:r>
              <a:rPr lang="en-US" altLang="zh-CN" sz="2000" dirty="0"/>
              <a:t>5</a:t>
            </a:r>
            <a:r>
              <a:rPr lang="zh-CN" altLang="en-US" sz="2000" dirty="0"/>
              <a:t>、	广泛性，可以建立广泛的测试脚本，涵盖应用程序的所有功能。 </a:t>
            </a:r>
            <a:endParaRPr lang="zh-CN"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000" dirty="0"/>
              <a:t>考虑到本项目是基于 </a:t>
            </a:r>
            <a:r>
              <a:rPr lang="en-US" altLang="zh-CN" sz="2000" dirty="0"/>
              <a:t>Web </a:t>
            </a:r>
            <a:r>
              <a:rPr lang="zh-CN" altLang="en-US" sz="2000" dirty="0"/>
              <a:t>端使用的，传统自动化测试 </a:t>
            </a:r>
            <a:r>
              <a:rPr lang="en-US" altLang="zh-CN" sz="2000" dirty="0"/>
              <a:t>QTP </a:t>
            </a:r>
            <a:r>
              <a:rPr lang="zh-CN" altLang="en-US" sz="2000" dirty="0"/>
              <a:t>对其适应性不是很好，再加上 </a:t>
            </a:r>
            <a:r>
              <a:rPr lang="en-US" altLang="zh-CN" sz="2000" dirty="0"/>
              <a:t>QTP </a:t>
            </a:r>
            <a:r>
              <a:rPr lang="zh-CN" altLang="en-US" sz="2000" dirty="0"/>
              <a:t>对操作系统兼容性不高，只能在 </a:t>
            </a:r>
            <a:r>
              <a:rPr lang="en-US" altLang="zh-CN" sz="2000" dirty="0"/>
              <a:t>Windows </a:t>
            </a:r>
            <a:r>
              <a:rPr lang="zh-CN" altLang="en-US" sz="2000" dirty="0"/>
              <a:t>系统下运行，因此本小组决定寻找新的自动化测试工具。 </a:t>
            </a:r>
            <a:endParaRPr lang="zh-CN" altLang="en-US" sz="2000" dirty="0"/>
          </a:p>
          <a:p>
            <a:pPr>
              <a:lnSpc>
                <a:spcPct val="150000"/>
              </a:lnSpc>
            </a:pPr>
            <a:r>
              <a:rPr lang="zh-CN" altLang="en-US" sz="2000" dirty="0"/>
              <a:t>通过网上查阅资料，本小组找到一款基于 </a:t>
            </a:r>
            <a:r>
              <a:rPr lang="en-US" altLang="zh-CN" sz="2000" dirty="0"/>
              <a:t>Web </a:t>
            </a:r>
            <a:r>
              <a:rPr lang="zh-CN" altLang="en-US" sz="2000" dirty="0"/>
              <a:t>浏览器端的自动化测试工具 </a:t>
            </a:r>
            <a:r>
              <a:rPr lang="en-US" altLang="zh-CN" sz="2000" dirty="0"/>
              <a:t>Selenium</a:t>
            </a:r>
            <a:r>
              <a:rPr lang="zh-CN" altLang="en-US" sz="2000" dirty="0"/>
              <a:t>，通过 </a:t>
            </a:r>
            <a:r>
              <a:rPr lang="en-US" altLang="zh-CN" sz="2000" dirty="0"/>
              <a:t>python </a:t>
            </a:r>
            <a:r>
              <a:rPr lang="zh-CN" altLang="en-US" sz="2000" dirty="0"/>
              <a:t>语言编写脚本，可以对前端页面的任意元素进行选择和控制，达到自动化测试目的。 </a:t>
            </a:r>
            <a:endParaRPr lang="zh-CN" altLang="en-US" sz="2000" dirty="0"/>
          </a:p>
          <a:p>
            <a:pPr>
              <a:lnSpc>
                <a:spcPct val="150000"/>
              </a:lnSpc>
            </a:pPr>
            <a:r>
              <a:rPr lang="zh-CN" altLang="en-US" sz="2000" dirty="0"/>
              <a:t>本小组通过实际测试，发现该工具确实可以用于本项目测试，且使用较为方便，因此将其作为本次自动化测试的测试工具。</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sp>
        <p:nvSpPr>
          <p:cNvPr id="3" name="内容占位符 2"/>
          <p:cNvSpPr>
            <a:spLocks noGrp="1"/>
          </p:cNvSpPr>
          <p:nvPr>
            <p:ph idx="1"/>
          </p:nvPr>
        </p:nvSpPr>
        <p:spPr/>
        <p:txBody>
          <a:bodyPr/>
          <a:lstStyle/>
          <a:p>
            <a:r>
              <a:rPr lang="zh-CN" altLang="en-US" dirty="0"/>
              <a:t>根据介绍，</a:t>
            </a:r>
            <a:r>
              <a:rPr lang="en-US" altLang="zh-CN" dirty="0"/>
              <a:t>Selenium </a:t>
            </a:r>
            <a:r>
              <a:rPr lang="zh-CN" altLang="en-US" dirty="0"/>
              <a:t>对 </a:t>
            </a:r>
            <a:r>
              <a:rPr lang="en-US" altLang="zh-CN" dirty="0"/>
              <a:t>Firefox </a:t>
            </a:r>
            <a:r>
              <a:rPr lang="zh-CN" altLang="en-US" dirty="0"/>
              <a:t>兼容性较好，因此本次测试选择 </a:t>
            </a:r>
            <a:r>
              <a:rPr lang="en-US" altLang="zh-CN" dirty="0"/>
              <a:t>Firefox </a:t>
            </a:r>
            <a:r>
              <a:rPr lang="zh-CN" altLang="en-US" dirty="0"/>
              <a:t>浏览</a:t>
            </a:r>
            <a:endParaRPr lang="zh-CN" altLang="en-US" dirty="0"/>
          </a:p>
          <a:p>
            <a:r>
              <a:rPr lang="zh-CN" altLang="en-US" dirty="0"/>
              <a:t>器进行测试。当然也可以选择 </a:t>
            </a:r>
            <a:r>
              <a:rPr lang="en-US" altLang="zh-CN" dirty="0"/>
              <a:t>Chrome</a:t>
            </a:r>
            <a:r>
              <a:rPr lang="zh-CN" altLang="en-US" dirty="0"/>
              <a:t>，但是使用 </a:t>
            </a:r>
            <a:r>
              <a:rPr lang="en-US" altLang="zh-CN" dirty="0"/>
              <a:t>Chrome </a:t>
            </a:r>
            <a:r>
              <a:rPr lang="zh-CN" altLang="en-US" dirty="0"/>
              <a:t>需要安装驱动。 </a:t>
            </a:r>
            <a:endParaRPr lang="en-US" altLang="zh-CN" dirty="0"/>
          </a:p>
          <a:p>
            <a:r>
              <a:rPr lang="zh-CN" altLang="zh-CN" dirty="0"/>
              <a:t>注意 在下载火狐浏览器和</a:t>
            </a:r>
            <a:r>
              <a:rPr lang="en-US" altLang="zh-CN" dirty="0"/>
              <a:t>selenium</a:t>
            </a:r>
            <a:r>
              <a:rPr lang="zh-CN" altLang="zh-CN" dirty="0"/>
              <a:t>的过程中需要注意版本对应关系，否则会出现</a:t>
            </a:r>
            <a:r>
              <a:rPr lang="en-US" altLang="zh-CN" dirty="0"/>
              <a:t>selenium unexpected exited</a:t>
            </a:r>
            <a:r>
              <a:rPr lang="zh-CN" altLang="zh-CN" dirty="0"/>
              <a:t>的异常退出报错，版本对应关系经查询如下表所示：</a:t>
            </a:r>
            <a:endParaRPr lang="zh-CN" altLang="zh-CN" dirty="0"/>
          </a:p>
          <a:p>
            <a:endParaRPr lang="zh-CN" altLang="en-US" b="1" dirty="0"/>
          </a:p>
        </p:txBody>
      </p:sp>
      <p:pic>
        <p:nvPicPr>
          <p:cNvPr id="4" name="图片 3"/>
          <p:cNvPicPr/>
          <p:nvPr/>
        </p:nvPicPr>
        <p:blipFill>
          <a:blip r:embed="rId1"/>
          <a:stretch>
            <a:fillRect/>
          </a:stretch>
        </p:blipFill>
        <p:spPr>
          <a:xfrm>
            <a:off x="6427694" y="3558989"/>
            <a:ext cx="4455459" cy="30031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pic>
        <p:nvPicPr>
          <p:cNvPr id="4" name="Picture 54281"/>
          <p:cNvPicPr/>
          <p:nvPr/>
        </p:nvPicPr>
        <p:blipFill>
          <a:blip r:embed="rId1"/>
          <a:stretch>
            <a:fillRect/>
          </a:stretch>
        </p:blipFill>
        <p:spPr>
          <a:xfrm>
            <a:off x="4489785" y="365125"/>
            <a:ext cx="6734027" cy="2978710"/>
          </a:xfrm>
          <a:prstGeom prst="rect">
            <a:avLst/>
          </a:prstGeom>
        </p:spPr>
      </p:pic>
      <p:sp>
        <p:nvSpPr>
          <p:cNvPr id="3" name="内容占位符 2"/>
          <p:cNvSpPr>
            <a:spLocks noGrp="1"/>
          </p:cNvSpPr>
          <p:nvPr>
            <p:ph idx="1"/>
          </p:nvPr>
        </p:nvSpPr>
        <p:spPr/>
        <p:txBody>
          <a:bodyPr>
            <a:normAutofit/>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zh-CN" sz="2000" dirty="0"/>
              <a:t>在 </a:t>
            </a:r>
            <a:r>
              <a:rPr lang="en-US" altLang="zh-CN" sz="2000" dirty="0"/>
              <a:t>Selenium </a:t>
            </a:r>
            <a:r>
              <a:rPr lang="zh-CN" altLang="zh-CN" sz="2000" dirty="0"/>
              <a:t>脚本中，工具是可以通过 </a:t>
            </a:r>
            <a:r>
              <a:rPr lang="en-US" altLang="zh-CN" sz="2000" dirty="0"/>
              <a:t>id</a:t>
            </a:r>
            <a:r>
              <a:rPr lang="zh-CN" altLang="zh-CN" sz="2000" dirty="0"/>
              <a:t>、</a:t>
            </a:r>
            <a:r>
              <a:rPr lang="en-US" altLang="zh-CN" sz="2000" dirty="0"/>
              <a:t>name</a:t>
            </a:r>
            <a:r>
              <a:rPr lang="zh-CN" altLang="zh-CN" sz="2000" dirty="0"/>
              <a:t>、</a:t>
            </a:r>
            <a:r>
              <a:rPr lang="en-US" altLang="zh-CN" sz="2000" dirty="0"/>
              <a:t>class </a:t>
            </a:r>
            <a:r>
              <a:rPr lang="zh-CN" altLang="zh-CN" sz="2000" dirty="0"/>
              <a:t>等前端元素属性来定位元素，达到模拟人工操作的准确性。对于鼠标、键盘等都有对应的方法来进行模拟控制。此处示例为编写脚本对登录功能进行测试，通过函数方法，准确定位到</a:t>
            </a:r>
            <a:r>
              <a:rPr lang="en-US" altLang="zh-CN" sz="2000" dirty="0"/>
              <a:t>email</a:t>
            </a:r>
            <a:r>
              <a:rPr lang="zh-CN" altLang="zh-CN" sz="2000" dirty="0"/>
              <a:t>、</a:t>
            </a:r>
            <a:r>
              <a:rPr lang="en-US" altLang="zh-CN" sz="2000" dirty="0"/>
              <a:t>name</a:t>
            </a:r>
            <a:r>
              <a:rPr lang="zh-CN" altLang="zh-CN" sz="2000" dirty="0"/>
              <a:t>、</a:t>
            </a:r>
            <a:r>
              <a:rPr lang="en-US" altLang="zh-CN" sz="2000" dirty="0"/>
              <a:t>password</a:t>
            </a:r>
            <a:r>
              <a:rPr lang="zh-CN" altLang="zh-CN" sz="2000" dirty="0"/>
              <a:t>、</a:t>
            </a:r>
            <a:r>
              <a:rPr lang="en-US" altLang="zh-CN" sz="2000" dirty="0"/>
              <a:t>address</a:t>
            </a:r>
            <a:r>
              <a:rPr lang="zh-CN" altLang="zh-CN" sz="2000" dirty="0"/>
              <a:t>等输入框，填入相应数据，点击提交按钮，完成登录效果。</a:t>
            </a:r>
            <a:endParaRPr lang="zh-CN" altLang="zh-CN" sz="2000" dirty="0"/>
          </a:p>
          <a:p>
            <a:r>
              <a:rPr lang="zh-CN" altLang="zh-CN" sz="2000" dirty="0"/>
              <a:t>在以下测试脚本中，通过编写完成了自动化的注册登录以及购买一本书的基础全部操作。</a:t>
            </a:r>
            <a:endParaRPr lang="zh-CN" alt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zh-CN" sz="2000" dirty="0"/>
              <a:t>需要注意的是，有时候出于某些原因，比如页面中按钮没有定义</a:t>
            </a:r>
            <a:r>
              <a:rPr lang="en-US" altLang="zh-CN" sz="2000" dirty="0"/>
              <a:t>id</a:t>
            </a:r>
            <a:r>
              <a:rPr lang="zh-CN" altLang="zh-CN" sz="2000" dirty="0"/>
              <a:t>或者</a:t>
            </a:r>
            <a:r>
              <a:rPr lang="en-US" altLang="zh-CN" sz="2000" dirty="0"/>
              <a:t>name</a:t>
            </a:r>
            <a:r>
              <a:rPr lang="zh-CN" altLang="zh-CN" sz="2000" dirty="0"/>
              <a:t>任何可以唯一标识某元素的属性，很容易报</a:t>
            </a:r>
            <a:r>
              <a:rPr lang="en-US" altLang="zh-CN" sz="2000" dirty="0" err="1"/>
              <a:t>elenium</a:t>
            </a:r>
            <a:r>
              <a:rPr lang="zh-CN" altLang="zh-CN" sz="2000" dirty="0"/>
              <a:t>定位失败的错误，此时我们可以通过绝对路径来进行定位，这方面网上几乎没有详细的教程，通过我的自主摸索成功应用，具体流程如下：</a:t>
            </a:r>
            <a:endParaRPr lang="zh-CN" altLang="zh-CN" sz="2000" dirty="0"/>
          </a:p>
          <a:p>
            <a:pPr>
              <a:lnSpc>
                <a:spcPct val="150000"/>
              </a:lnSpc>
            </a:pPr>
            <a:r>
              <a:rPr lang="zh-CN" altLang="zh-CN" sz="2000" dirty="0"/>
              <a:t>一开始使用按钮链接文本定位报错：</a:t>
            </a:r>
            <a:endParaRPr lang="zh-CN" altLang="zh-CN" sz="2000" dirty="0"/>
          </a:p>
        </p:txBody>
      </p:sp>
      <p:pic>
        <p:nvPicPr>
          <p:cNvPr id="4" name="图片 3"/>
          <p:cNvPicPr/>
          <p:nvPr/>
        </p:nvPicPr>
        <p:blipFill>
          <a:blip r:embed="rId1"/>
          <a:stretch>
            <a:fillRect/>
          </a:stretch>
        </p:blipFill>
        <p:spPr>
          <a:xfrm>
            <a:off x="1391479" y="1690688"/>
            <a:ext cx="8751085" cy="4754936"/>
          </a:xfrm>
          <a:prstGeom prst="rect">
            <a:avLst/>
          </a:prstGeom>
        </p:spPr>
      </p:pic>
      <p:pic>
        <p:nvPicPr>
          <p:cNvPr id="5" name="图片 4"/>
          <p:cNvPicPr/>
          <p:nvPr/>
        </p:nvPicPr>
        <p:blipFill>
          <a:blip r:embed="rId2"/>
          <a:stretch>
            <a:fillRect/>
          </a:stretch>
        </p:blipFill>
        <p:spPr>
          <a:xfrm>
            <a:off x="1391478" y="1690688"/>
            <a:ext cx="8751085" cy="4754936"/>
          </a:xfrm>
          <a:prstGeom prst="rect">
            <a:avLst/>
          </a:prstGeom>
        </p:spPr>
      </p:pic>
      <p:pic>
        <p:nvPicPr>
          <p:cNvPr id="6" name="图片 5"/>
          <p:cNvPicPr/>
          <p:nvPr/>
        </p:nvPicPr>
        <p:blipFill>
          <a:blip r:embed="rId3"/>
          <a:stretch>
            <a:fillRect/>
          </a:stretch>
        </p:blipFill>
        <p:spPr>
          <a:xfrm>
            <a:off x="1391477" y="1686439"/>
            <a:ext cx="8867629" cy="4629710"/>
          </a:xfrm>
          <a:prstGeom prst="rect">
            <a:avLst/>
          </a:prstGeom>
        </p:spPr>
      </p:pic>
      <p:pic>
        <p:nvPicPr>
          <p:cNvPr id="7" name="图片 6"/>
          <p:cNvPicPr/>
          <p:nvPr/>
        </p:nvPicPr>
        <p:blipFill>
          <a:blip r:embed="rId4"/>
          <a:stretch>
            <a:fillRect/>
          </a:stretch>
        </p:blipFill>
        <p:spPr>
          <a:xfrm>
            <a:off x="1391476" y="1686439"/>
            <a:ext cx="8867630" cy="4629710"/>
          </a:xfrm>
          <a:prstGeom prst="rect">
            <a:avLst/>
          </a:prstGeom>
        </p:spPr>
      </p:pic>
      <p:pic>
        <p:nvPicPr>
          <p:cNvPr id="8" name="图片 7"/>
          <p:cNvPicPr/>
          <p:nvPr/>
        </p:nvPicPr>
        <p:blipFill>
          <a:blip r:embed="rId5"/>
          <a:stretch>
            <a:fillRect/>
          </a:stretch>
        </p:blipFill>
        <p:spPr>
          <a:xfrm>
            <a:off x="1391475" y="1686439"/>
            <a:ext cx="8867631" cy="4629710"/>
          </a:xfrm>
          <a:prstGeom prst="rect">
            <a:avLst/>
          </a:prstGeom>
        </p:spPr>
      </p:pic>
      <p:sp>
        <p:nvSpPr>
          <p:cNvPr id="10" name="文本框 9"/>
          <p:cNvSpPr txBox="1"/>
          <p:nvPr/>
        </p:nvSpPr>
        <p:spPr>
          <a:xfrm>
            <a:off x="1902691" y="3996439"/>
            <a:ext cx="4886036" cy="381597"/>
          </a:xfrm>
          <a:prstGeom prst="rect">
            <a:avLst/>
          </a:prstGeom>
          <a:noFill/>
          <a:ln w="57150">
            <a:solidFill>
              <a:srgbClr val="FF0000"/>
            </a:solidFill>
          </a:ln>
        </p:spPr>
        <p:txBody>
          <a:bodyPr wrap="square" rtlCol="0">
            <a:spAutoFit/>
          </a:bodyPr>
          <a:lstStyle/>
          <a:p>
            <a:endParaRPr lang="zh-CN" altLang="en-US" dirty="0"/>
          </a:p>
        </p:txBody>
      </p:sp>
      <p:pic>
        <p:nvPicPr>
          <p:cNvPr id="9" name="图片 8"/>
          <p:cNvPicPr/>
          <p:nvPr/>
        </p:nvPicPr>
        <p:blipFill>
          <a:blip r:embed="rId6"/>
          <a:stretch>
            <a:fillRect/>
          </a:stretch>
        </p:blipFill>
        <p:spPr>
          <a:xfrm>
            <a:off x="1391474" y="1681584"/>
            <a:ext cx="8867632" cy="4629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自动化测试</a:t>
            </a:r>
            <a:endParaRPr lang="zh-CN" altLang="en-US" dirty="0"/>
          </a:p>
        </p:txBody>
      </p:sp>
      <p:sp>
        <p:nvSpPr>
          <p:cNvPr id="3" name="内容占位符 2"/>
          <p:cNvSpPr>
            <a:spLocks noGrp="1"/>
          </p:cNvSpPr>
          <p:nvPr>
            <p:ph idx="1"/>
          </p:nvPr>
        </p:nvSpPr>
        <p:spPr/>
        <p:txBody>
          <a:bodyPr/>
          <a:lstStyle/>
          <a:p>
            <a:r>
              <a:rPr lang="zh-CN" altLang="en-US" dirty="0"/>
              <a:t>部分脚本代码</a:t>
            </a:r>
            <a:endParaRPr lang="zh-CN" altLang="en-US" dirty="0"/>
          </a:p>
        </p:txBody>
      </p:sp>
      <p:pic>
        <p:nvPicPr>
          <p:cNvPr id="4" name="图片 3"/>
          <p:cNvPicPr/>
          <p:nvPr/>
        </p:nvPicPr>
        <p:blipFill>
          <a:blip r:embed="rId1"/>
          <a:stretch>
            <a:fillRect/>
          </a:stretch>
        </p:blipFill>
        <p:spPr>
          <a:xfrm>
            <a:off x="5456442" y="1027906"/>
            <a:ext cx="5274310" cy="47447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kern="100" dirty="0" err="1">
                <a:solidFill>
                  <a:srgbClr val="000000"/>
                </a:solidFill>
                <a:effectLst/>
                <a:latin typeface="Times New Roman" panose="02020603050405020304" pitchFamily="18" charset="0"/>
                <a:ea typeface="Times New Roman" panose="02020603050405020304" pitchFamily="18" charset="0"/>
              </a:rPr>
              <a:t>SE_Login</a:t>
            </a:r>
            <a:r>
              <a:rPr lang="zh-CN" altLang="zh-CN" sz="40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：测试用户账号登陆的逻辑正确性</a:t>
            </a:r>
            <a:r>
              <a:rPr lang="zh-CN" altLang="zh-CN" sz="4000" kern="100" dirty="0">
                <a:solidFill>
                  <a:srgbClr val="000000"/>
                </a:solidFill>
                <a:effectLst/>
                <a:latin typeface="Calibri" panose="020F0502020204030204" pitchFamily="34" charset="0"/>
                <a:ea typeface="Times New Roman" panose="02020603050405020304" pitchFamily="18" charset="0"/>
              </a:rPr>
              <a:t> </a:t>
            </a:r>
            <a:endParaRPr lang="zh-CN" altLang="en-US" sz="4000" dirty="0"/>
          </a:p>
        </p:txBody>
      </p:sp>
      <p:pic>
        <p:nvPicPr>
          <p:cNvPr id="4" name="内容占位符 3"/>
          <p:cNvPicPr>
            <a:picLocks noGrp="1" noChangeAspect="1"/>
          </p:cNvPicPr>
          <p:nvPr>
            <p:ph idx="1"/>
          </p:nvPr>
        </p:nvPicPr>
        <p:blipFill>
          <a:blip r:embed="rId1"/>
          <a:stretch>
            <a:fillRect/>
          </a:stretch>
        </p:blipFill>
        <p:spPr>
          <a:xfrm>
            <a:off x="88900" y="1398588"/>
            <a:ext cx="10358024" cy="4351338"/>
          </a:xfrm>
          <a:prstGeom prst="rect">
            <a:avLst/>
          </a:prstGeom>
        </p:spPr>
      </p:pic>
      <p:graphicFrame>
        <p:nvGraphicFramePr>
          <p:cNvPr id="13" name="表格 12"/>
          <p:cNvGraphicFramePr>
            <a:graphicFrameLocks noGrp="1"/>
          </p:cNvGraphicFramePr>
          <p:nvPr/>
        </p:nvGraphicFramePr>
        <p:xfrm>
          <a:off x="7239000" y="3194240"/>
          <a:ext cx="4864100" cy="1404748"/>
        </p:xfrm>
        <a:graphic>
          <a:graphicData uri="http://schemas.openxmlformats.org/drawingml/2006/table">
            <a:tbl>
              <a:tblPr firstRow="1" firstCol="1" bandRow="1">
                <a:tableStyleId>{5C22544A-7EE6-4342-B048-85BDC9FD1C3A}</a:tableStyleId>
              </a:tblPr>
              <a:tblGrid>
                <a:gridCol w="457200"/>
                <a:gridCol w="303677"/>
                <a:gridCol w="941083"/>
                <a:gridCol w="491918"/>
                <a:gridCol w="516601"/>
                <a:gridCol w="2153621"/>
              </a:tblGrid>
              <a:tr h="219710">
                <a:tc rowSpan="5">
                  <a:txBody>
                    <a:bodyPr/>
                    <a:lstStyle/>
                    <a:p>
                      <a:pPr marR="635" algn="ctr">
                        <a:lnSpc>
                          <a:spcPct val="107000"/>
                        </a:lnSpc>
                        <a:spcAft>
                          <a:spcPts val="800"/>
                        </a:spcAft>
                      </a:pPr>
                      <a:r>
                        <a:rPr lang="zh-CN" sz="1050" kern="100">
                          <a:effectLst/>
                        </a:rPr>
                        <a:t>有效等价类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nchor="ctr"/>
                </a:tc>
                <a:tc>
                  <a:txBody>
                    <a:bodyPr/>
                    <a:lstStyle/>
                    <a:p>
                      <a:pPr marL="113665">
                        <a:lnSpc>
                          <a:spcPct val="107000"/>
                        </a:lnSpc>
                        <a:spcAft>
                          <a:spcPts val="800"/>
                        </a:spcAft>
                      </a:pPr>
                      <a:r>
                        <a:rPr lang="zh-CN" sz="1050" kern="100" dirty="0">
                          <a:effectLst/>
                        </a:rPr>
                        <a:t>编号 </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635" algn="ctr">
                        <a:lnSpc>
                          <a:spcPct val="107000"/>
                        </a:lnSpc>
                        <a:spcAft>
                          <a:spcPts val="800"/>
                        </a:spcAft>
                      </a:pPr>
                      <a:r>
                        <a:rPr lang="zh-CN" sz="1050" kern="100">
                          <a:effectLst/>
                        </a:rPr>
                        <a:t>等价类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rowSpan="5">
                  <a:txBody>
                    <a:bodyPr/>
                    <a:lstStyle/>
                    <a:p>
                      <a:pPr marL="227330">
                        <a:lnSpc>
                          <a:spcPct val="107000"/>
                        </a:lnSpc>
                        <a:spcAft>
                          <a:spcPts val="800"/>
                        </a:spcAft>
                      </a:pPr>
                      <a:r>
                        <a:rPr lang="zh-CN" sz="1050" kern="100">
                          <a:effectLst/>
                        </a:rPr>
                        <a:t>无效等价类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nchor="ctr"/>
                </a:tc>
                <a:tc>
                  <a:txBody>
                    <a:bodyPr/>
                    <a:lstStyle/>
                    <a:p>
                      <a:pPr marL="123190">
                        <a:lnSpc>
                          <a:spcPct val="107000"/>
                        </a:lnSpc>
                        <a:spcAft>
                          <a:spcPts val="800"/>
                        </a:spcAft>
                      </a:pPr>
                      <a:r>
                        <a:rPr lang="zh-CN" sz="1050" kern="100">
                          <a:effectLst/>
                        </a:rPr>
                        <a:t>编号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1270" algn="ctr">
                        <a:lnSpc>
                          <a:spcPct val="107000"/>
                        </a:lnSpc>
                        <a:spcAft>
                          <a:spcPts val="800"/>
                        </a:spcAft>
                      </a:pPr>
                      <a:r>
                        <a:rPr lang="zh-CN" sz="1050" kern="100">
                          <a:effectLst/>
                        </a:rPr>
                        <a:t>等价类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r>
              <a:tr h="216535">
                <a:tc vMerge="1">
                  <a:tcPr/>
                </a:tc>
                <a:tc>
                  <a:txBody>
                    <a:bodyPr/>
                    <a:lstStyle/>
                    <a:p>
                      <a:pPr marR="1905" algn="ctr">
                        <a:lnSpc>
                          <a:spcPct val="107000"/>
                        </a:lnSpc>
                        <a:spcAft>
                          <a:spcPts val="800"/>
                        </a:spcAft>
                      </a:pPr>
                      <a:r>
                        <a:rPr lang="en-US" sz="1050" kern="100" dirty="0">
                          <a:effectLst/>
                        </a:rPr>
                        <a:t>1 </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635" algn="ctr">
                        <a:lnSpc>
                          <a:spcPct val="107000"/>
                        </a:lnSpc>
                        <a:spcAft>
                          <a:spcPts val="800"/>
                        </a:spcAft>
                      </a:pPr>
                      <a:r>
                        <a:rPr lang="zh-CN" sz="1050" kern="100">
                          <a:effectLst/>
                        </a:rPr>
                        <a:t>输入已注册用户名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vMerge="1">
                  <a:tcPr/>
                </a:tc>
                <a:tc>
                  <a:txBody>
                    <a:bodyPr/>
                    <a:lstStyle/>
                    <a:p>
                      <a:pPr marR="1270" algn="ctr">
                        <a:lnSpc>
                          <a:spcPct val="107000"/>
                        </a:lnSpc>
                        <a:spcAft>
                          <a:spcPts val="800"/>
                        </a:spcAft>
                      </a:pPr>
                      <a:r>
                        <a:rPr lang="en-US" sz="1050" kern="100" dirty="0">
                          <a:effectLst/>
                        </a:rPr>
                        <a:t>3 </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1905" algn="ctr">
                        <a:lnSpc>
                          <a:spcPct val="107000"/>
                        </a:lnSpc>
                        <a:spcAft>
                          <a:spcPts val="800"/>
                        </a:spcAft>
                      </a:pPr>
                      <a:r>
                        <a:rPr lang="zh-CN" sz="1050" kern="100" dirty="0">
                          <a:effectLst/>
                        </a:rPr>
                        <a:t>用户名输入为空 </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r>
              <a:tr h="219710">
                <a:tc vMerge="1">
                  <a:tcPr/>
                </a:tc>
                <a:tc>
                  <a:txBody>
                    <a:bodyPr/>
                    <a:lstStyle/>
                    <a:p>
                      <a:pPr marR="1905" algn="ctr">
                        <a:lnSpc>
                          <a:spcPct val="107000"/>
                        </a:lnSpc>
                        <a:spcAft>
                          <a:spcPts val="800"/>
                        </a:spcAft>
                      </a:pPr>
                      <a:r>
                        <a:rPr lang="en-US" sz="1050" kern="100">
                          <a:effectLst/>
                        </a:rPr>
                        <a:t>2</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635" algn="ctr">
                        <a:lnSpc>
                          <a:spcPct val="107000"/>
                        </a:lnSpc>
                        <a:spcAft>
                          <a:spcPts val="800"/>
                        </a:spcAft>
                      </a:pPr>
                      <a:r>
                        <a:rPr lang="zh-CN" sz="1050" kern="100">
                          <a:effectLst/>
                        </a:rPr>
                        <a:t>输入正确密码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vMerge="1">
                  <a:tcPr/>
                </a:tc>
                <a:tc>
                  <a:txBody>
                    <a:bodyPr/>
                    <a:lstStyle/>
                    <a:p>
                      <a:pPr marR="1270" algn="ctr">
                        <a:lnSpc>
                          <a:spcPct val="107000"/>
                        </a:lnSpc>
                        <a:spcAft>
                          <a:spcPts val="800"/>
                        </a:spcAft>
                      </a:pPr>
                      <a:r>
                        <a:rPr lang="en-US" sz="1050" kern="100">
                          <a:effectLst/>
                        </a:rPr>
                        <a:t>4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240030" indent="139700">
                        <a:lnSpc>
                          <a:spcPct val="107000"/>
                        </a:lnSpc>
                        <a:spcAft>
                          <a:spcPts val="800"/>
                        </a:spcAft>
                      </a:pPr>
                      <a:r>
                        <a:rPr lang="en-US" altLang="zh-CN" sz="1100" kern="100" dirty="0">
                          <a:effectLst/>
                        </a:rPr>
                        <a:t>       </a:t>
                      </a:r>
                      <a:r>
                        <a:rPr lang="zh-CN" sz="1100" kern="100" dirty="0">
                          <a:effectLst/>
                        </a:rPr>
                        <a:t>用户名未注册</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r>
              <a:tr h="219710">
                <a:tc vMerge="1">
                  <a:tcPr/>
                </a:tc>
                <a:tc>
                  <a:txBody>
                    <a:bodyPr/>
                    <a:lstStyle/>
                    <a:p>
                      <a:pPr marR="1905" algn="ctr">
                        <a:lnSpc>
                          <a:spcPct val="107000"/>
                        </a:lnSpc>
                        <a:spcAft>
                          <a:spcPts val="800"/>
                        </a:spcAft>
                      </a:pPr>
                      <a:r>
                        <a:rPr lang="en-US" sz="110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635" algn="ctr">
                        <a:lnSpc>
                          <a:spcPct val="107000"/>
                        </a:lnSpc>
                        <a:spcAft>
                          <a:spcPts val="800"/>
                        </a:spcAft>
                      </a:pPr>
                      <a:r>
                        <a:rPr lang="en-US" sz="110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vMerge="1">
                  <a:tcPr/>
                </a:tc>
                <a:tc>
                  <a:txBody>
                    <a:bodyPr/>
                    <a:lstStyle/>
                    <a:p>
                      <a:pPr marR="1270" algn="ctr">
                        <a:lnSpc>
                          <a:spcPct val="107000"/>
                        </a:lnSpc>
                        <a:spcAft>
                          <a:spcPts val="800"/>
                        </a:spcAft>
                      </a:pPr>
                      <a:r>
                        <a:rPr lang="en-US" sz="1050" kern="100">
                          <a:effectLst/>
                        </a:rPr>
                        <a:t>5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1905" algn="ctr">
                        <a:lnSpc>
                          <a:spcPct val="107000"/>
                        </a:lnSpc>
                        <a:spcAft>
                          <a:spcPts val="800"/>
                        </a:spcAft>
                      </a:pPr>
                      <a:r>
                        <a:rPr lang="zh-CN" sz="1050" kern="100">
                          <a:effectLst/>
                        </a:rPr>
                        <a:t>密码输入为空</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r>
              <a:tr h="219710">
                <a:tc vMerge="1">
                  <a:tcPr/>
                </a:tc>
                <a:tc>
                  <a:txBody>
                    <a:bodyPr/>
                    <a:lstStyle/>
                    <a:p>
                      <a:pPr marL="64770" algn="ctr">
                        <a:lnSpc>
                          <a:spcPct val="107000"/>
                        </a:lnSpc>
                        <a:spcAft>
                          <a:spcPts val="800"/>
                        </a:spcAft>
                      </a:pPr>
                      <a:r>
                        <a:rPr lang="en-US" sz="105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67310" algn="ctr">
                        <a:lnSpc>
                          <a:spcPct val="107000"/>
                        </a:lnSpc>
                        <a:spcAft>
                          <a:spcPts val="800"/>
                        </a:spcAft>
                      </a:pPr>
                      <a:r>
                        <a:rPr lang="en-US" sz="105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vMerge="1">
                  <a:tcPr/>
                </a:tc>
                <a:tc>
                  <a:txBody>
                    <a:bodyPr/>
                    <a:lstStyle/>
                    <a:p>
                      <a:pPr marR="1270" algn="ctr">
                        <a:lnSpc>
                          <a:spcPct val="107000"/>
                        </a:lnSpc>
                        <a:spcAft>
                          <a:spcPts val="800"/>
                        </a:spcAft>
                      </a:pPr>
                      <a:r>
                        <a:rPr lang="en-US" sz="1050" kern="100">
                          <a:effectLst/>
                        </a:rPr>
                        <a:t>6 </a:t>
                      </a:r>
                      <a:endParaRPr lang="zh-CN" sz="1100" kern="100">
                        <a:solidFill>
                          <a:srgbClr val="000000"/>
                        </a:solidFill>
                        <a:effectLst/>
                        <a:latin typeface="Calibri" panose="020F0502020204030204" pitchFamily="34" charset="0"/>
                        <a:ea typeface="Calibri" panose="020F0502020204030204" pitchFamily="34" charset="0"/>
                      </a:endParaRPr>
                    </a:p>
                  </a:txBody>
                  <a:tcPr marL="0" marR="0" marT="26670" marB="13970"/>
                </a:tc>
                <a:tc>
                  <a:txBody>
                    <a:bodyPr/>
                    <a:lstStyle/>
                    <a:p>
                      <a:pPr marL="1905" algn="ctr">
                        <a:lnSpc>
                          <a:spcPct val="107000"/>
                        </a:lnSpc>
                        <a:spcAft>
                          <a:spcPts val="800"/>
                        </a:spcAft>
                      </a:pPr>
                      <a:r>
                        <a:rPr lang="zh-CN" sz="1100" kern="100" dirty="0">
                          <a:effectLst/>
                        </a:rPr>
                        <a:t>密码输入错误</a:t>
                      </a:r>
                      <a:endParaRPr lang="zh-CN" sz="1100" kern="100" dirty="0">
                        <a:solidFill>
                          <a:srgbClr val="000000"/>
                        </a:solidFill>
                        <a:effectLst/>
                        <a:latin typeface="Calibri" panose="020F0502020204030204" pitchFamily="34" charset="0"/>
                        <a:ea typeface="Calibri" panose="020F0502020204030204" pitchFamily="34" charset="0"/>
                      </a:endParaRPr>
                    </a:p>
                  </a:txBody>
                  <a:tcPr marL="0" marR="0" marT="26670" marB="1397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2571750" y="-31750"/>
          <a:ext cx="7372350" cy="6914926"/>
        </p:xfrm>
        <a:graphic>
          <a:graphicData uri="http://schemas.openxmlformats.org/drawingml/2006/table">
            <a:tbl>
              <a:tblPr firstRow="1" firstCol="1" bandRow="1">
                <a:tableStyleId>{5C22544A-7EE6-4342-B048-85BDC9FD1C3A}</a:tableStyleId>
              </a:tblPr>
              <a:tblGrid>
                <a:gridCol w="710109"/>
                <a:gridCol w="1499969"/>
                <a:gridCol w="803899"/>
                <a:gridCol w="1483062"/>
                <a:gridCol w="988708"/>
                <a:gridCol w="988708"/>
                <a:gridCol w="897895"/>
              </a:tblGrid>
              <a:tr h="348778">
                <a:tc>
                  <a:txBody>
                    <a:bodyPr/>
                    <a:lstStyle/>
                    <a:p>
                      <a:pPr marL="79375" algn="just">
                        <a:lnSpc>
                          <a:spcPct val="107000"/>
                        </a:lnSpc>
                        <a:spcAft>
                          <a:spcPts val="800"/>
                        </a:spcAft>
                      </a:pPr>
                      <a:r>
                        <a:rPr lang="zh-CN" sz="1050" kern="100" dirty="0">
                          <a:effectLst/>
                        </a:rPr>
                        <a:t>用例编号 </a:t>
                      </a:r>
                      <a:endParaRPr lang="zh-CN" sz="1050" kern="100" dirty="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r>
                        <a:rPr lang="zh-CN" sz="1050" kern="100">
                          <a:effectLst/>
                        </a:rPr>
                        <a:t>操作描述 </a:t>
                      </a:r>
                      <a:endParaRPr lang="zh-CN" altLang="en-US" sz="3200"/>
                    </a:p>
                  </a:txBody>
                  <a:tcPr marL="0" marR="0" marT="3444" marB="1804" anchor="ctr"/>
                </a:tc>
                <a:tc>
                  <a:txBody>
                    <a:bodyPr/>
                    <a:lstStyle/>
                    <a:p>
                      <a:pPr algn="ctr">
                        <a:lnSpc>
                          <a:spcPct val="107000"/>
                        </a:lnSpc>
                        <a:spcAft>
                          <a:spcPts val="800"/>
                        </a:spcAft>
                      </a:pPr>
                      <a:r>
                        <a:rPr lang="zh-CN" sz="1050" kern="100">
                          <a:effectLst/>
                        </a:rPr>
                        <a:t>有效等价类编号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3444" marB="1804"/>
                </a:tc>
                <a:tc>
                  <a:txBody>
                    <a:bodyPr/>
                    <a:lstStyle/>
                    <a:p>
                      <a:pPr marL="84455" algn="just">
                        <a:lnSpc>
                          <a:spcPct val="107000"/>
                        </a:lnSpc>
                        <a:spcAft>
                          <a:spcPts val="800"/>
                        </a:spcAft>
                      </a:pPr>
                      <a:r>
                        <a:rPr lang="zh-CN" sz="1050" kern="100">
                          <a:effectLst/>
                        </a:rPr>
                        <a:t>输入数据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r>
                        <a:rPr lang="zh-CN" sz="1050" kern="100">
                          <a:effectLst/>
                        </a:rPr>
                        <a:t>期望结果 </a:t>
                      </a:r>
                      <a:endParaRPr lang="zh-CN" altLang="en-US" sz="3200"/>
                    </a:p>
                  </a:txBody>
                  <a:tcPr marL="67127" marR="67127" marT="33564" marB="33564" anchor="ctr"/>
                </a:tc>
                <a:tc>
                  <a:txBody>
                    <a:bodyPr/>
                    <a:lstStyle/>
                    <a:p>
                      <a:r>
                        <a:rPr lang="zh-CN" sz="1050" kern="100">
                          <a:effectLst/>
                        </a:rPr>
                        <a:t>实际结果 </a:t>
                      </a:r>
                      <a:endParaRPr lang="zh-CN" altLang="en-US" sz="3200"/>
                    </a:p>
                  </a:txBody>
                  <a:tcPr marL="67127" marR="67127" marT="33564" marB="33564" anchor="ctr"/>
                </a:tc>
                <a:tc>
                  <a:txBody>
                    <a:bodyPr/>
                    <a:lstStyle/>
                    <a:p>
                      <a:pPr marL="213995">
                        <a:lnSpc>
                          <a:spcPct val="107000"/>
                        </a:lnSpc>
                        <a:spcAft>
                          <a:spcPts val="105"/>
                        </a:spcAft>
                      </a:pPr>
                      <a:r>
                        <a:rPr lang="zh-CN" sz="1050" kern="100">
                          <a:effectLst/>
                        </a:rPr>
                        <a:t>测试状态</a:t>
                      </a:r>
                      <a:endParaRPr lang="zh-CN" sz="1050" kern="100">
                        <a:effectLst/>
                      </a:endParaRPr>
                    </a:p>
                    <a:p>
                      <a:pPr algn="ctr">
                        <a:lnSpc>
                          <a:spcPct val="107000"/>
                        </a:lnSpc>
                        <a:spcAft>
                          <a:spcPts val="800"/>
                        </a:spcAft>
                      </a:pPr>
                      <a:r>
                        <a:rPr lang="zh-CN" sz="1050" kern="100">
                          <a:effectLst/>
                        </a:rPr>
                        <a:t>（</a:t>
                      </a:r>
                      <a:r>
                        <a:rPr lang="en-US" sz="1050" kern="100">
                          <a:effectLst/>
                        </a:rPr>
                        <a:t>P/F</a:t>
                      </a:r>
                      <a:r>
                        <a:rPr lang="zh-CN" sz="1050" kern="100">
                          <a:effectLst/>
                        </a:rPr>
                        <a:t>） </a:t>
                      </a:r>
                      <a:endParaRPr lang="zh-CN" altLang="en-US" sz="3200"/>
                    </a:p>
                  </a:txBody>
                  <a:tcPr marL="67127" marR="67127" marT="33564" marB="33564"/>
                </a:tc>
              </a:tr>
              <a:tr h="970252">
                <a:tc>
                  <a:txBody>
                    <a:bodyPr/>
                    <a:lstStyle/>
                    <a:p>
                      <a:pPr marR="13970" algn="ctr">
                        <a:lnSpc>
                          <a:spcPct val="107000"/>
                        </a:lnSpc>
                        <a:spcAft>
                          <a:spcPts val="800"/>
                        </a:spcAft>
                      </a:pPr>
                      <a:r>
                        <a:rPr lang="en-US" sz="1050" kern="100">
                          <a:effectLst/>
                        </a:rPr>
                        <a:t>1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13000"/>
                        </a:lnSpc>
                        <a:spcAft>
                          <a:spcPts val="800"/>
                        </a:spcAft>
                      </a:pPr>
                      <a:r>
                        <a:rPr lang="zh-CN" sz="1050" kern="100">
                          <a:effectLst/>
                        </a:rPr>
                        <a:t>输入用户名、密码、验证码，点击</a:t>
                      </a:r>
                      <a:endParaRPr lang="zh-CN" sz="1050" kern="100">
                        <a:effectLst/>
                      </a:endParaRPr>
                    </a:p>
                    <a:p>
                      <a:pPr algn="just">
                        <a:lnSpc>
                          <a:spcPct val="107000"/>
                        </a:lnSpc>
                        <a:spcAft>
                          <a:spcPts val="800"/>
                        </a:spcAft>
                      </a:pPr>
                      <a:r>
                        <a:rPr lang="zh-CN" sz="1050" kern="100">
                          <a:effectLst/>
                        </a:rPr>
                        <a:t>【登录】按钮 </a:t>
                      </a:r>
                      <a:endParaRPr lang="zh-CN" altLang="en-US" sz="3200"/>
                    </a:p>
                  </a:txBody>
                  <a:tcPr marL="0" marR="0" marT="3444" marB="1804" anchor="ctr"/>
                </a:tc>
                <a:tc>
                  <a:txBody>
                    <a:bodyPr/>
                    <a:lstStyle/>
                    <a:p>
                      <a:pPr marL="147320">
                        <a:lnSpc>
                          <a:spcPct val="107000"/>
                        </a:lnSpc>
                        <a:spcAft>
                          <a:spcPts val="800"/>
                        </a:spcAft>
                      </a:pPr>
                      <a:r>
                        <a:rPr lang="en-US" sz="1050" kern="100" dirty="0">
                          <a:effectLst/>
                        </a:rPr>
                        <a:t>1</a:t>
                      </a:r>
                      <a:r>
                        <a:rPr lang="zh-CN" sz="1050" kern="100" dirty="0">
                          <a:effectLst/>
                        </a:rPr>
                        <a:t>、</a:t>
                      </a:r>
                      <a:r>
                        <a:rPr lang="en-US" sz="1050" kern="100" dirty="0">
                          <a:effectLst/>
                        </a:rPr>
                        <a:t>2 </a:t>
                      </a:r>
                      <a:endParaRPr lang="zh-CN" sz="1050" kern="100" dirty="0">
                        <a:solidFill>
                          <a:srgbClr val="000000"/>
                        </a:solidFill>
                        <a:effectLst/>
                        <a:latin typeface="Calibri" panose="020F0502020204030204" pitchFamily="34" charset="0"/>
                        <a:ea typeface="Calibri" panose="020F0502020204030204" pitchFamily="34" charset="0"/>
                      </a:endParaRPr>
                    </a:p>
                  </a:txBody>
                  <a:tcPr marL="0" marR="0" marT="3444" marB="1804" anchor="ctr"/>
                </a:tc>
                <a:tc>
                  <a:txBody>
                    <a:bodyPr/>
                    <a:lstStyle/>
                    <a:p>
                      <a:pPr marL="8890" algn="just">
                        <a:lnSpc>
                          <a:spcPct val="107000"/>
                        </a:lnSpc>
                        <a:spcAft>
                          <a:spcPts val="75"/>
                        </a:spcAft>
                      </a:pPr>
                      <a:r>
                        <a:rPr lang="zh-CN" sz="1050" kern="100" dirty="0">
                          <a:effectLst/>
                        </a:rPr>
                        <a:t>用 户 名</a:t>
                      </a:r>
                      <a:endParaRPr lang="zh-CN" sz="1050" kern="100" dirty="0">
                        <a:effectLst/>
                      </a:endParaRPr>
                    </a:p>
                    <a:p>
                      <a:pPr marL="8890">
                        <a:lnSpc>
                          <a:spcPct val="107000"/>
                        </a:lnSpc>
                        <a:spcAft>
                          <a:spcPts val="800"/>
                        </a:spcAft>
                      </a:pPr>
                      <a:r>
                        <a:rPr lang="en-US" sz="1050" kern="100" dirty="0">
                          <a:effectLst/>
                        </a:rPr>
                        <a:t>customer1@email.com</a:t>
                      </a:r>
                      <a:r>
                        <a:rPr lang="zh-CN" sz="1050" kern="100" dirty="0">
                          <a:effectLst/>
                        </a:rPr>
                        <a:t>，密码</a:t>
                      </a:r>
                      <a:r>
                        <a:rPr lang="en-US" sz="1050" kern="100" dirty="0">
                          <a:effectLst/>
                        </a:rPr>
                        <a:t>123456789</a:t>
                      </a:r>
                      <a:endParaRPr lang="zh-CN" sz="1050" kern="100" dirty="0">
                        <a:solidFill>
                          <a:srgbClr val="000000"/>
                        </a:solidFill>
                        <a:effectLst/>
                        <a:latin typeface="Calibri" panose="020F0502020204030204" pitchFamily="34" charset="0"/>
                        <a:ea typeface="Calibri" panose="020F0502020204030204" pitchFamily="34" charset="0"/>
                      </a:endParaRPr>
                    </a:p>
                  </a:txBody>
                  <a:tcPr marL="67127" marR="67127" marT="33564" marB="33564"/>
                </a:tc>
                <a:tc>
                  <a:txBody>
                    <a:bodyPr/>
                    <a:lstStyle/>
                    <a:p>
                      <a:pPr marL="113665" algn="just">
                        <a:lnSpc>
                          <a:spcPct val="107000"/>
                        </a:lnSpc>
                        <a:spcAft>
                          <a:spcPts val="1635"/>
                        </a:spcAft>
                      </a:pPr>
                      <a:r>
                        <a:rPr lang="zh-CN" sz="1050" kern="100">
                          <a:effectLst/>
                        </a:rPr>
                        <a:t>跳转至用户页面</a:t>
                      </a:r>
                      <a:endParaRPr lang="zh-CN" sz="1050" kern="100">
                        <a:effectLst/>
                      </a:endParaRPr>
                    </a:p>
                    <a:p>
                      <a:pPr>
                        <a:lnSpc>
                          <a:spcPct val="107000"/>
                        </a:lnSpc>
                        <a:spcAft>
                          <a:spcPts val="800"/>
                        </a:spcAft>
                      </a:pPr>
                      <a:r>
                        <a:rPr lang="en-US" sz="1050" kern="100">
                          <a:effectLst/>
                        </a:rPr>
                        <a:t> </a:t>
                      </a:r>
                      <a:endParaRPr lang="zh-CN" altLang="en-US" sz="3200"/>
                    </a:p>
                  </a:txBody>
                  <a:tcPr marL="67127" marR="67127" marT="33564" marB="33564" anchor="b"/>
                </a:tc>
                <a:tc>
                  <a:txBody>
                    <a:bodyPr/>
                    <a:lstStyle/>
                    <a:p>
                      <a:r>
                        <a:rPr lang="zh-CN" sz="1050" kern="100">
                          <a:effectLst/>
                        </a:rPr>
                        <a:t>（符合） </a:t>
                      </a:r>
                      <a:endParaRPr lang="zh-CN" altLang="en-US" sz="3200"/>
                    </a:p>
                  </a:txBody>
                  <a:tcPr marL="67127" marR="67127" marT="33564" marB="33564" anchor="ctr"/>
                </a:tc>
                <a:tc>
                  <a:txBody>
                    <a:bodyPr/>
                    <a:lstStyle/>
                    <a:p>
                      <a:r>
                        <a:rPr lang="en-US" sz="1050" kern="100">
                          <a:effectLst/>
                        </a:rPr>
                        <a:t>P </a:t>
                      </a:r>
                      <a:endParaRPr lang="zh-CN" altLang="en-US" sz="3200"/>
                    </a:p>
                  </a:txBody>
                  <a:tcPr marL="67127" marR="67127" marT="33564" marB="33564" anchor="ctr"/>
                </a:tc>
              </a:tr>
              <a:tr h="970252">
                <a:tc>
                  <a:txBody>
                    <a:bodyPr/>
                    <a:lstStyle/>
                    <a:p>
                      <a:pPr marR="13970" algn="ctr">
                        <a:lnSpc>
                          <a:spcPct val="107000"/>
                        </a:lnSpc>
                        <a:spcAft>
                          <a:spcPts val="800"/>
                        </a:spcAft>
                      </a:pPr>
                      <a:r>
                        <a:rPr lang="en-US" sz="1050" kern="100">
                          <a:effectLst/>
                        </a:rPr>
                        <a:t>2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13000"/>
                        </a:lnSpc>
                        <a:spcAft>
                          <a:spcPts val="800"/>
                        </a:spcAft>
                      </a:pPr>
                      <a:r>
                        <a:rPr lang="zh-CN" sz="1050" kern="100" dirty="0">
                          <a:effectLst/>
                        </a:rPr>
                        <a:t>输入用户名、密码、验证码，点击</a:t>
                      </a:r>
                      <a:endParaRPr lang="zh-CN" sz="1050" kern="100" dirty="0">
                        <a:effectLst/>
                      </a:endParaRPr>
                    </a:p>
                    <a:p>
                      <a:pPr>
                        <a:lnSpc>
                          <a:spcPct val="107000"/>
                        </a:lnSpc>
                        <a:spcAft>
                          <a:spcPts val="800"/>
                        </a:spcAft>
                      </a:pPr>
                      <a:r>
                        <a:rPr lang="zh-CN" sz="1050" kern="100" dirty="0">
                          <a:effectLst/>
                        </a:rPr>
                        <a:t>【登录】按钮 </a:t>
                      </a:r>
                      <a:endParaRPr lang="zh-CN" altLang="en-US" sz="3200" dirty="0"/>
                    </a:p>
                  </a:txBody>
                  <a:tcPr marL="0" marR="0" marT="3444" marB="1804" anchor="ctr"/>
                </a:tc>
                <a:tc>
                  <a:txBody>
                    <a:bodyPr/>
                    <a:lstStyle/>
                    <a:p>
                      <a:pPr marL="147320">
                        <a:lnSpc>
                          <a:spcPct val="107000"/>
                        </a:lnSpc>
                        <a:spcAft>
                          <a:spcPts val="800"/>
                        </a:spcAft>
                      </a:pPr>
                      <a:r>
                        <a:rPr lang="en-US" sz="1050" kern="100">
                          <a:effectLst/>
                        </a:rPr>
                        <a:t>1</a:t>
                      </a:r>
                      <a:r>
                        <a:rPr lang="zh-CN" sz="1050" kern="100">
                          <a:effectLst/>
                        </a:rPr>
                        <a:t>、</a:t>
                      </a:r>
                      <a:r>
                        <a:rPr lang="en-US" sz="1050" kern="100">
                          <a:effectLst/>
                        </a:rPr>
                        <a:t>2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3444" marB="1804" anchor="ctr"/>
                </a:tc>
                <a:tc>
                  <a:txBody>
                    <a:bodyPr/>
                    <a:lstStyle/>
                    <a:p>
                      <a:pPr marL="8890" algn="just">
                        <a:lnSpc>
                          <a:spcPct val="107000"/>
                        </a:lnSpc>
                        <a:spcAft>
                          <a:spcPts val="75"/>
                        </a:spcAft>
                      </a:pPr>
                      <a:r>
                        <a:rPr lang="zh-CN" sz="1050" kern="100">
                          <a:effectLst/>
                        </a:rPr>
                        <a:t>用 户 名</a:t>
                      </a:r>
                      <a:endParaRPr lang="zh-CN" sz="1050" kern="100">
                        <a:effectLst/>
                      </a:endParaRPr>
                    </a:p>
                    <a:p>
                      <a:pPr marL="8890">
                        <a:lnSpc>
                          <a:spcPct val="107000"/>
                        </a:lnSpc>
                        <a:spcAft>
                          <a:spcPts val="800"/>
                        </a:spcAft>
                      </a:pPr>
                      <a:r>
                        <a:rPr lang="en-US" sz="1050" kern="100">
                          <a:effectLst/>
                        </a:rPr>
                        <a:t>manager1@email.com</a:t>
                      </a:r>
                      <a:r>
                        <a:rPr lang="zh-CN" sz="1050" kern="100">
                          <a:effectLst/>
                        </a:rPr>
                        <a:t>，密码</a:t>
                      </a:r>
                      <a:r>
                        <a:rPr lang="en-US" sz="1050" kern="100">
                          <a:effectLst/>
                        </a:rPr>
                        <a:t>987654321</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tc>
                <a:tc>
                  <a:txBody>
                    <a:bodyPr/>
                    <a:lstStyle/>
                    <a:p>
                      <a:pPr marL="113665" algn="just">
                        <a:lnSpc>
                          <a:spcPct val="107000"/>
                        </a:lnSpc>
                        <a:spcAft>
                          <a:spcPts val="1635"/>
                        </a:spcAft>
                      </a:pPr>
                      <a:r>
                        <a:rPr lang="zh-CN" sz="1050" kern="100" dirty="0">
                          <a:effectLst/>
                        </a:rPr>
                        <a:t>跳转至管理员页面</a:t>
                      </a:r>
                      <a:endParaRPr lang="zh-CN" sz="1050" kern="100" dirty="0">
                        <a:effectLst/>
                      </a:endParaRPr>
                    </a:p>
                    <a:p>
                      <a:pPr algn="ctr">
                        <a:lnSpc>
                          <a:spcPct val="107000"/>
                        </a:lnSpc>
                        <a:spcAft>
                          <a:spcPts val="800"/>
                        </a:spcAft>
                      </a:pPr>
                      <a:r>
                        <a:rPr lang="en-US" sz="1050" kern="100" dirty="0">
                          <a:effectLst/>
                        </a:rPr>
                        <a:t> </a:t>
                      </a:r>
                      <a:endParaRPr lang="zh-CN" altLang="en-US" sz="3200" dirty="0"/>
                    </a:p>
                  </a:txBody>
                  <a:tcPr marL="67127" marR="67127" marT="33564" marB="33564" anchor="b"/>
                </a:tc>
                <a:tc>
                  <a:txBody>
                    <a:bodyPr/>
                    <a:lstStyle/>
                    <a:p>
                      <a:r>
                        <a:rPr lang="zh-CN" sz="1050" kern="100" dirty="0">
                          <a:effectLst/>
                        </a:rPr>
                        <a:t>（符合） </a:t>
                      </a:r>
                      <a:endParaRPr lang="zh-CN" altLang="en-US" sz="3200" dirty="0"/>
                    </a:p>
                  </a:txBody>
                  <a:tcPr marL="67127" marR="67127" marT="33564" marB="33564" anchor="ctr"/>
                </a:tc>
                <a:tc>
                  <a:txBody>
                    <a:bodyPr/>
                    <a:lstStyle/>
                    <a:p>
                      <a:r>
                        <a:rPr lang="en-US" sz="1050" kern="100" dirty="0">
                          <a:effectLst/>
                        </a:rPr>
                        <a:t>P </a:t>
                      </a:r>
                      <a:endParaRPr lang="zh-CN" altLang="en-US" sz="3200" dirty="0"/>
                    </a:p>
                  </a:txBody>
                  <a:tcPr marL="67127" marR="67127" marT="33564" marB="33564" anchor="ctr"/>
                </a:tc>
              </a:tr>
              <a:tr h="970252">
                <a:tc>
                  <a:txBody>
                    <a:bodyPr/>
                    <a:lstStyle/>
                    <a:p>
                      <a:pPr marR="1905" algn="ctr">
                        <a:lnSpc>
                          <a:spcPct val="107000"/>
                        </a:lnSpc>
                        <a:spcAft>
                          <a:spcPts val="800"/>
                        </a:spcAft>
                      </a:pPr>
                      <a:r>
                        <a:rPr lang="en-US" sz="1050" kern="100">
                          <a:effectLst/>
                        </a:rPr>
                        <a:t>3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c>
                  <a:txBody>
                    <a:bodyPr/>
                    <a:lstStyle/>
                    <a:p>
                      <a:pPr>
                        <a:lnSpc>
                          <a:spcPct val="113000"/>
                        </a:lnSpc>
                        <a:spcAft>
                          <a:spcPts val="800"/>
                        </a:spcAft>
                      </a:pPr>
                      <a:r>
                        <a:rPr lang="zh-CN" sz="1050" kern="100">
                          <a:effectLst/>
                        </a:rPr>
                        <a:t>输入用户名、密码、验证码，点击</a:t>
                      </a:r>
                      <a:endParaRPr lang="zh-CN" sz="1050" kern="100">
                        <a:effectLst/>
                      </a:endParaRPr>
                    </a:p>
                    <a:p>
                      <a:pPr marL="8890" marR="1905" algn="just">
                        <a:lnSpc>
                          <a:spcPct val="107000"/>
                        </a:lnSpc>
                        <a:spcAft>
                          <a:spcPts val="800"/>
                        </a:spcAft>
                      </a:pPr>
                      <a:r>
                        <a:rPr lang="zh-CN" sz="1050" kern="100">
                          <a:effectLst/>
                        </a:rPr>
                        <a:t>【登录】按钮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147320" marR="1905">
                        <a:lnSpc>
                          <a:spcPct val="107000"/>
                        </a:lnSpc>
                        <a:spcAft>
                          <a:spcPts val="800"/>
                        </a:spcAft>
                      </a:pPr>
                      <a:r>
                        <a:rPr lang="en-US" sz="1050" kern="100">
                          <a:effectLst/>
                        </a:rPr>
                        <a:t>1</a:t>
                      </a:r>
                      <a:r>
                        <a:rPr lang="zh-CN" sz="1050" kern="100">
                          <a:effectLst/>
                        </a:rPr>
                        <a:t>、</a:t>
                      </a:r>
                      <a:r>
                        <a:rPr lang="en-US" sz="1050" kern="100">
                          <a:effectLst/>
                        </a:rPr>
                        <a:t>2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8890" algn="just">
                        <a:lnSpc>
                          <a:spcPct val="107000"/>
                        </a:lnSpc>
                        <a:spcAft>
                          <a:spcPts val="75"/>
                        </a:spcAft>
                      </a:pPr>
                      <a:r>
                        <a:rPr lang="zh-CN" sz="1050" kern="100">
                          <a:effectLst/>
                        </a:rPr>
                        <a:t>用 户 名</a:t>
                      </a:r>
                      <a:endParaRPr lang="zh-CN" sz="1050" kern="100">
                        <a:effectLst/>
                      </a:endParaRPr>
                    </a:p>
                    <a:p>
                      <a:pPr marL="8890" marR="1905">
                        <a:lnSpc>
                          <a:spcPct val="107000"/>
                        </a:lnSpc>
                        <a:spcAft>
                          <a:spcPts val="800"/>
                        </a:spcAft>
                      </a:pPr>
                      <a:r>
                        <a:rPr lang="en-US" sz="1050" kern="100">
                          <a:effectLst/>
                        </a:rPr>
                        <a:t>employee1@email.com</a:t>
                      </a:r>
                      <a:r>
                        <a:rPr lang="zh-CN" sz="1050" kern="100">
                          <a:effectLst/>
                        </a:rPr>
                        <a:t>，密码</a:t>
                      </a:r>
                      <a:r>
                        <a:rPr lang="en-US" sz="1050" kern="100">
                          <a:effectLst/>
                        </a:rPr>
                        <a:t>123123122</a:t>
                      </a:r>
                      <a:endParaRPr lang="zh-CN" altLang="en-US" sz="3200"/>
                    </a:p>
                  </a:txBody>
                  <a:tcPr marL="67127" marR="67127" marT="33564" marB="33564"/>
                </a:tc>
                <a:tc>
                  <a:txBody>
                    <a:bodyPr/>
                    <a:lstStyle/>
                    <a:p>
                      <a:pPr marL="113665" algn="just">
                        <a:lnSpc>
                          <a:spcPct val="107000"/>
                        </a:lnSpc>
                        <a:spcAft>
                          <a:spcPts val="1635"/>
                        </a:spcAft>
                      </a:pPr>
                      <a:r>
                        <a:rPr lang="zh-CN" sz="1050" kern="100">
                          <a:effectLst/>
                        </a:rPr>
                        <a:t>跳转至雇员页面</a:t>
                      </a:r>
                      <a:endParaRPr lang="zh-CN" sz="1050" kern="100">
                        <a:effectLst/>
                      </a:endParaRPr>
                    </a:p>
                    <a:p>
                      <a:pPr marR="1905" algn="ctr">
                        <a:lnSpc>
                          <a:spcPct val="107000"/>
                        </a:lnSpc>
                        <a:spcAft>
                          <a:spcPts val="800"/>
                        </a:spcAft>
                      </a:pPr>
                      <a:r>
                        <a:rPr lang="en-US" sz="1050" kern="100">
                          <a:effectLst/>
                        </a:rPr>
                        <a:t>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b"/>
                </a:tc>
                <a:tc>
                  <a:txBody>
                    <a:bodyPr/>
                    <a:lstStyle/>
                    <a:p>
                      <a:pPr marR="1905" algn="ctr">
                        <a:lnSpc>
                          <a:spcPct val="107000"/>
                        </a:lnSpc>
                        <a:spcAft>
                          <a:spcPts val="800"/>
                        </a:spcAft>
                      </a:pPr>
                      <a:r>
                        <a:rPr lang="zh-CN" sz="1050" kern="100">
                          <a:effectLst/>
                        </a:rPr>
                        <a:t>（符合）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635" marR="1905" algn="ctr">
                        <a:lnSpc>
                          <a:spcPct val="107000"/>
                        </a:lnSpc>
                        <a:spcAft>
                          <a:spcPts val="800"/>
                        </a:spcAft>
                      </a:pPr>
                      <a:r>
                        <a:rPr lang="en-US" sz="1050" kern="100">
                          <a:effectLst/>
                        </a:rPr>
                        <a:t>P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r>
              <a:tr h="685018">
                <a:tc>
                  <a:txBody>
                    <a:bodyPr/>
                    <a:lstStyle/>
                    <a:p>
                      <a:pPr marR="1905" algn="ctr">
                        <a:lnSpc>
                          <a:spcPct val="107000"/>
                        </a:lnSpc>
                        <a:spcAft>
                          <a:spcPts val="800"/>
                        </a:spcAft>
                      </a:pPr>
                      <a:r>
                        <a:rPr lang="en-US" sz="1050" kern="100">
                          <a:effectLst/>
                        </a:rPr>
                        <a:t>4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c>
                  <a:txBody>
                    <a:bodyPr/>
                    <a:lstStyle/>
                    <a:p>
                      <a:pPr>
                        <a:lnSpc>
                          <a:spcPct val="113000"/>
                        </a:lnSpc>
                        <a:spcAft>
                          <a:spcPts val="800"/>
                        </a:spcAft>
                      </a:pPr>
                      <a:r>
                        <a:rPr lang="zh-CN" sz="1050" kern="100">
                          <a:effectLst/>
                        </a:rPr>
                        <a:t>输入用户名、密码、验证码，点击</a:t>
                      </a:r>
                      <a:endParaRPr lang="zh-CN" sz="1050" kern="100">
                        <a:effectLst/>
                      </a:endParaRPr>
                    </a:p>
                    <a:p>
                      <a:pPr>
                        <a:lnSpc>
                          <a:spcPct val="107000"/>
                        </a:lnSpc>
                        <a:spcAft>
                          <a:spcPts val="800"/>
                        </a:spcAft>
                      </a:pPr>
                      <a:r>
                        <a:rPr lang="zh-CN" sz="1050" kern="100">
                          <a:effectLst/>
                        </a:rPr>
                        <a:t>【登录】按钮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07000"/>
                        </a:lnSpc>
                        <a:spcAft>
                          <a:spcPts val="800"/>
                        </a:spcAft>
                      </a:pPr>
                      <a:r>
                        <a:rPr lang="en-US" sz="1050" kern="100">
                          <a:effectLst/>
                        </a:rPr>
                        <a:t>1</a:t>
                      </a:r>
                      <a:r>
                        <a:rPr lang="zh-CN" sz="1050" kern="100">
                          <a:effectLst/>
                        </a:rPr>
                        <a:t>、</a:t>
                      </a:r>
                      <a:r>
                        <a:rPr lang="en-US" sz="1050" kern="100">
                          <a:effectLst/>
                        </a:rPr>
                        <a:t>5</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07000"/>
                        </a:lnSpc>
                        <a:spcAft>
                          <a:spcPts val="800"/>
                        </a:spcAft>
                      </a:pPr>
                      <a:r>
                        <a:rPr lang="zh-CN" sz="1050" kern="100">
                          <a:effectLst/>
                        </a:rPr>
                        <a:t>用 户 名</a:t>
                      </a:r>
                      <a:endParaRPr lang="zh-CN" sz="1050" kern="100">
                        <a:effectLst/>
                      </a:endParaRPr>
                    </a:p>
                    <a:p>
                      <a:pPr>
                        <a:lnSpc>
                          <a:spcPct val="107000"/>
                        </a:lnSpc>
                        <a:spcAft>
                          <a:spcPts val="800"/>
                        </a:spcAft>
                      </a:pPr>
                      <a:r>
                        <a:rPr lang="en-US" sz="1050" kern="100">
                          <a:effectLst/>
                        </a:rPr>
                        <a:t>customer1@email.com</a:t>
                      </a:r>
                      <a:endParaRPr lang="zh-CN" altLang="en-US" sz="3200"/>
                    </a:p>
                  </a:txBody>
                  <a:tcPr marL="67127" marR="67127" marT="33564" marB="33564"/>
                </a:tc>
                <a:tc>
                  <a:txBody>
                    <a:bodyPr/>
                    <a:lstStyle/>
                    <a:p>
                      <a:pPr>
                        <a:lnSpc>
                          <a:spcPct val="107000"/>
                        </a:lnSpc>
                        <a:spcAft>
                          <a:spcPts val="800"/>
                        </a:spcAft>
                      </a:pPr>
                      <a:r>
                        <a:rPr lang="zh-CN" sz="1050" kern="100">
                          <a:effectLst/>
                        </a:rPr>
                        <a:t>无法提交</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07000"/>
                        </a:lnSpc>
                        <a:spcAft>
                          <a:spcPts val="800"/>
                        </a:spcAft>
                      </a:pPr>
                      <a:r>
                        <a:rPr lang="zh-CN" sz="1050" kern="100">
                          <a:effectLst/>
                        </a:rPr>
                        <a:t>（符合）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635" marR="1905" algn="ctr">
                        <a:lnSpc>
                          <a:spcPct val="107000"/>
                        </a:lnSpc>
                        <a:spcAft>
                          <a:spcPts val="800"/>
                        </a:spcAft>
                      </a:pPr>
                      <a:r>
                        <a:rPr lang="en-US" sz="1050" kern="100">
                          <a:effectLst/>
                        </a:rPr>
                        <a:t>P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r>
              <a:tr h="1161920">
                <a:tc>
                  <a:txBody>
                    <a:bodyPr/>
                    <a:lstStyle/>
                    <a:p>
                      <a:pPr marR="1905" algn="ctr">
                        <a:lnSpc>
                          <a:spcPct val="107000"/>
                        </a:lnSpc>
                        <a:spcAft>
                          <a:spcPts val="800"/>
                        </a:spcAft>
                      </a:pPr>
                      <a:r>
                        <a:rPr lang="en-US" sz="1050" kern="100">
                          <a:effectLst/>
                        </a:rPr>
                        <a:t>5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c>
                  <a:txBody>
                    <a:bodyPr/>
                    <a:lstStyle/>
                    <a:p>
                      <a:pPr>
                        <a:lnSpc>
                          <a:spcPct val="113000"/>
                        </a:lnSpc>
                        <a:spcAft>
                          <a:spcPts val="800"/>
                        </a:spcAft>
                      </a:pPr>
                      <a:r>
                        <a:rPr lang="zh-CN" sz="1050" kern="100">
                          <a:effectLst/>
                        </a:rPr>
                        <a:t>输入用户名、验证码，点击【登录】按钮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13000"/>
                        </a:lnSpc>
                        <a:spcAft>
                          <a:spcPts val="800"/>
                        </a:spcAft>
                      </a:pPr>
                      <a:r>
                        <a:rPr lang="en-US" sz="1050" kern="100">
                          <a:effectLst/>
                        </a:rPr>
                        <a:t>1</a:t>
                      </a:r>
                      <a:r>
                        <a:rPr lang="zh-CN" sz="1050" kern="100">
                          <a:effectLst/>
                        </a:rPr>
                        <a:t>、</a:t>
                      </a:r>
                      <a:r>
                        <a:rPr lang="en-US" sz="1050" kern="100">
                          <a:effectLst/>
                        </a:rPr>
                        <a:t>6</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nSpc>
                          <a:spcPct val="113000"/>
                        </a:lnSpc>
                        <a:spcAft>
                          <a:spcPts val="800"/>
                        </a:spcAft>
                      </a:pPr>
                      <a:r>
                        <a:rPr lang="zh-CN" sz="1050" kern="100">
                          <a:effectLst/>
                        </a:rPr>
                        <a:t>用 户 名</a:t>
                      </a:r>
                      <a:endParaRPr lang="zh-CN" sz="1050" kern="100">
                        <a:effectLst/>
                      </a:endParaRPr>
                    </a:p>
                    <a:p>
                      <a:pPr>
                        <a:lnSpc>
                          <a:spcPct val="113000"/>
                        </a:lnSpc>
                        <a:spcAft>
                          <a:spcPts val="800"/>
                        </a:spcAft>
                      </a:pPr>
                      <a:r>
                        <a:rPr lang="en-US" sz="1050" u="none" strike="noStrike" kern="100">
                          <a:effectLst/>
                          <a:hlinkClick r:id="rId1"/>
                        </a:rPr>
                        <a:t>customer1@email.com</a:t>
                      </a:r>
                      <a:endParaRPr lang="zh-CN" sz="1050" kern="100">
                        <a:effectLst/>
                      </a:endParaRPr>
                    </a:p>
                    <a:p>
                      <a:pPr>
                        <a:lnSpc>
                          <a:spcPct val="113000"/>
                        </a:lnSpc>
                        <a:spcAft>
                          <a:spcPts val="800"/>
                        </a:spcAft>
                      </a:pPr>
                      <a:r>
                        <a:rPr lang="zh-CN" sz="1050" kern="100">
                          <a:effectLst/>
                        </a:rPr>
                        <a:t>密码</a:t>
                      </a:r>
                      <a:r>
                        <a:rPr lang="en-US" sz="1050" kern="100">
                          <a:effectLst/>
                        </a:rPr>
                        <a:t>987654321</a:t>
                      </a:r>
                      <a:endParaRPr lang="zh-CN" altLang="en-US" sz="3200"/>
                    </a:p>
                  </a:txBody>
                  <a:tcPr marL="67127" marR="67127" marT="33564" marB="33564"/>
                </a:tc>
                <a:tc>
                  <a:txBody>
                    <a:bodyPr/>
                    <a:lstStyle/>
                    <a:p>
                      <a:pPr algn="ctr">
                        <a:lnSpc>
                          <a:spcPct val="113000"/>
                        </a:lnSpc>
                        <a:spcAft>
                          <a:spcPts val="800"/>
                        </a:spcAft>
                      </a:pPr>
                      <a:r>
                        <a:rPr lang="zh-CN" sz="1050" kern="100">
                          <a:effectLst/>
                        </a:rPr>
                        <a:t>提示【无效的用户名或密码】</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algn="ctr">
                        <a:lnSpc>
                          <a:spcPct val="113000"/>
                        </a:lnSpc>
                        <a:spcAft>
                          <a:spcPts val="800"/>
                        </a:spcAft>
                      </a:pPr>
                      <a:r>
                        <a:rPr lang="zh-CN" sz="1050" kern="100">
                          <a:effectLst/>
                        </a:rPr>
                        <a:t>（符合）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635" marR="1905" algn="ctr">
                        <a:lnSpc>
                          <a:spcPct val="107000"/>
                        </a:lnSpc>
                        <a:spcAft>
                          <a:spcPts val="800"/>
                        </a:spcAft>
                      </a:pPr>
                      <a:r>
                        <a:rPr lang="en-US" sz="1050" kern="100" dirty="0">
                          <a:effectLst/>
                        </a:rPr>
                        <a:t>P </a:t>
                      </a:r>
                      <a:endParaRPr lang="zh-CN" sz="1050" kern="100" dirty="0">
                        <a:solidFill>
                          <a:srgbClr val="000000"/>
                        </a:solidFill>
                        <a:effectLst/>
                        <a:latin typeface="Calibri" panose="020F0502020204030204" pitchFamily="34" charset="0"/>
                        <a:ea typeface="Calibri" panose="020F0502020204030204" pitchFamily="34" charset="0"/>
                      </a:endParaRPr>
                    </a:p>
                  </a:txBody>
                  <a:tcPr marL="0" marR="0" marT="5577" marB="4674" anchor="ctr"/>
                </a:tc>
              </a:tr>
              <a:tr h="685018">
                <a:tc>
                  <a:txBody>
                    <a:bodyPr/>
                    <a:lstStyle/>
                    <a:p>
                      <a:pPr marR="1905" algn="ctr">
                        <a:lnSpc>
                          <a:spcPct val="107000"/>
                        </a:lnSpc>
                        <a:spcAft>
                          <a:spcPts val="800"/>
                        </a:spcAft>
                      </a:pPr>
                      <a:r>
                        <a:rPr lang="en-US" sz="1050" kern="100">
                          <a:effectLst/>
                        </a:rPr>
                        <a:t>6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c>
                  <a:txBody>
                    <a:bodyPr/>
                    <a:lstStyle/>
                    <a:p>
                      <a:pPr marL="8890" marR="1905" algn="just">
                        <a:lnSpc>
                          <a:spcPct val="113000"/>
                        </a:lnSpc>
                        <a:spcAft>
                          <a:spcPts val="800"/>
                        </a:spcAft>
                      </a:pPr>
                      <a:r>
                        <a:rPr lang="zh-CN" sz="1050" kern="100">
                          <a:effectLst/>
                        </a:rPr>
                        <a:t>输入用户名、密码、验证码，点击</a:t>
                      </a:r>
                      <a:endParaRPr lang="zh-CN" sz="1050" kern="100">
                        <a:effectLst/>
                      </a:endParaRPr>
                    </a:p>
                    <a:p>
                      <a:pPr marL="8890" marR="1905" algn="just">
                        <a:lnSpc>
                          <a:spcPct val="107000"/>
                        </a:lnSpc>
                        <a:spcAft>
                          <a:spcPts val="800"/>
                        </a:spcAft>
                      </a:pPr>
                      <a:r>
                        <a:rPr lang="zh-CN" sz="1050" kern="100">
                          <a:effectLst/>
                        </a:rPr>
                        <a:t>【登录】按钮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147320" marR="1905">
                        <a:lnSpc>
                          <a:spcPct val="107000"/>
                        </a:lnSpc>
                        <a:spcAft>
                          <a:spcPts val="800"/>
                        </a:spcAft>
                      </a:pPr>
                      <a:r>
                        <a:rPr lang="en-US" sz="1050" kern="100">
                          <a:effectLst/>
                        </a:rPr>
                        <a:t>3</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r>
                        <a:rPr lang="zh-CN" sz="1050" kern="100">
                          <a:effectLst/>
                        </a:rPr>
                        <a:t>密码</a:t>
                      </a:r>
                      <a:r>
                        <a:rPr lang="en-US" sz="1050" kern="100">
                          <a:effectLst/>
                        </a:rPr>
                        <a:t>987654321</a:t>
                      </a:r>
                      <a:endParaRPr lang="zh-CN" altLang="en-US" sz="3200"/>
                    </a:p>
                  </a:txBody>
                  <a:tcPr marL="67127" marR="67127" marT="33564" marB="33564"/>
                </a:tc>
                <a:tc>
                  <a:txBody>
                    <a:bodyPr/>
                    <a:lstStyle/>
                    <a:p>
                      <a:pPr marL="113665" marR="1905" algn="just">
                        <a:lnSpc>
                          <a:spcPct val="107000"/>
                        </a:lnSpc>
                        <a:spcAft>
                          <a:spcPts val="800"/>
                        </a:spcAft>
                      </a:pPr>
                      <a:r>
                        <a:rPr lang="zh-CN" sz="1050" kern="100">
                          <a:effectLst/>
                        </a:rPr>
                        <a:t>无法提交</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R="1905" algn="ctr">
                        <a:lnSpc>
                          <a:spcPct val="107000"/>
                        </a:lnSpc>
                        <a:spcAft>
                          <a:spcPts val="800"/>
                        </a:spcAft>
                      </a:pPr>
                      <a:r>
                        <a:rPr lang="zh-CN" sz="1050" kern="100">
                          <a:effectLst/>
                        </a:rPr>
                        <a:t>（符合）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635" marR="1905" algn="ctr">
                        <a:lnSpc>
                          <a:spcPct val="107000"/>
                        </a:lnSpc>
                        <a:spcAft>
                          <a:spcPts val="800"/>
                        </a:spcAft>
                      </a:pPr>
                      <a:r>
                        <a:rPr lang="en-US" sz="1050" kern="100">
                          <a:effectLst/>
                        </a:rPr>
                        <a:t>P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r>
              <a:tr h="1047459">
                <a:tc>
                  <a:txBody>
                    <a:bodyPr/>
                    <a:lstStyle/>
                    <a:p>
                      <a:pPr marR="1905" algn="ctr">
                        <a:lnSpc>
                          <a:spcPct val="107000"/>
                        </a:lnSpc>
                        <a:spcAft>
                          <a:spcPts val="800"/>
                        </a:spcAft>
                      </a:pPr>
                      <a:r>
                        <a:rPr lang="en-US" sz="1050" kern="100">
                          <a:effectLst/>
                        </a:rPr>
                        <a:t>7 </a:t>
                      </a:r>
                      <a:endParaRPr lang="zh-CN" sz="1050" kern="100">
                        <a:solidFill>
                          <a:srgbClr val="000000"/>
                        </a:solidFill>
                        <a:effectLst/>
                        <a:latin typeface="Calibri" panose="020F0502020204030204" pitchFamily="34" charset="0"/>
                        <a:ea typeface="Calibri" panose="020F0502020204030204" pitchFamily="34" charset="0"/>
                      </a:endParaRPr>
                    </a:p>
                  </a:txBody>
                  <a:tcPr marL="0" marR="0" marT="5577" marB="4674" anchor="ctr"/>
                </a:tc>
                <a:tc>
                  <a:txBody>
                    <a:bodyPr/>
                    <a:lstStyle/>
                    <a:p>
                      <a:pPr marL="8890" marR="1905" algn="just">
                        <a:lnSpc>
                          <a:spcPct val="113000"/>
                        </a:lnSpc>
                        <a:spcAft>
                          <a:spcPts val="800"/>
                        </a:spcAft>
                      </a:pPr>
                      <a:r>
                        <a:rPr lang="zh-CN" sz="1050" kern="100">
                          <a:effectLst/>
                        </a:rPr>
                        <a:t>输入用户名、密码、验证码，点击</a:t>
                      </a:r>
                      <a:endParaRPr lang="zh-CN" sz="1050" kern="100">
                        <a:effectLst/>
                      </a:endParaRPr>
                    </a:p>
                    <a:p>
                      <a:pPr marL="8890" marR="1905" algn="just">
                        <a:lnSpc>
                          <a:spcPct val="107000"/>
                        </a:lnSpc>
                        <a:spcAft>
                          <a:spcPts val="800"/>
                        </a:spcAft>
                      </a:pPr>
                      <a:r>
                        <a:rPr lang="zh-CN" sz="1050" kern="100">
                          <a:effectLst/>
                        </a:rPr>
                        <a:t>【登录】按钮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147320" marR="1905">
                        <a:lnSpc>
                          <a:spcPct val="107000"/>
                        </a:lnSpc>
                        <a:spcAft>
                          <a:spcPts val="800"/>
                        </a:spcAft>
                      </a:pPr>
                      <a:r>
                        <a:rPr lang="en-US" sz="1050" kern="100">
                          <a:effectLst/>
                        </a:rPr>
                        <a:t>4</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8890" marR="1905" algn="just">
                        <a:lnSpc>
                          <a:spcPct val="107000"/>
                        </a:lnSpc>
                        <a:spcAft>
                          <a:spcPts val="75"/>
                        </a:spcAft>
                      </a:pPr>
                      <a:r>
                        <a:rPr lang="zh-CN" sz="1050" kern="100" dirty="0">
                          <a:effectLst/>
                        </a:rPr>
                        <a:t>用 户 名</a:t>
                      </a:r>
                      <a:endParaRPr lang="zh-CN" sz="1050" kern="100" dirty="0">
                        <a:effectLst/>
                      </a:endParaRPr>
                    </a:p>
                    <a:p>
                      <a:pPr marL="8890" marR="1905">
                        <a:lnSpc>
                          <a:spcPct val="107000"/>
                        </a:lnSpc>
                        <a:spcAft>
                          <a:spcPts val="800"/>
                        </a:spcAft>
                      </a:pPr>
                      <a:r>
                        <a:rPr lang="en-US" sz="1050" kern="100" dirty="0">
                          <a:effectLst/>
                        </a:rPr>
                        <a:t>917637197@ qq.com</a:t>
                      </a:r>
                      <a:endParaRPr lang="zh-CN" sz="1050" kern="100" dirty="0">
                        <a:effectLst/>
                      </a:endParaRPr>
                    </a:p>
                    <a:p>
                      <a:pPr marL="8890" marR="1905">
                        <a:lnSpc>
                          <a:spcPct val="107000"/>
                        </a:lnSpc>
                        <a:spcAft>
                          <a:spcPts val="800"/>
                        </a:spcAft>
                      </a:pPr>
                      <a:r>
                        <a:rPr lang="zh-CN" sz="1050" kern="100" dirty="0">
                          <a:effectLst/>
                        </a:rPr>
                        <a:t>密码</a:t>
                      </a:r>
                      <a:r>
                        <a:rPr lang="en-US" sz="1050" kern="100" dirty="0">
                          <a:effectLst/>
                        </a:rPr>
                        <a:t>987654321</a:t>
                      </a:r>
                      <a:endParaRPr lang="zh-CN" altLang="en-US" sz="3200" dirty="0"/>
                    </a:p>
                  </a:txBody>
                  <a:tcPr marL="67127" marR="67127" marT="33564" marB="33564"/>
                </a:tc>
                <a:tc>
                  <a:txBody>
                    <a:bodyPr/>
                    <a:lstStyle/>
                    <a:p>
                      <a:pPr marL="113665" marR="1905" algn="just">
                        <a:lnSpc>
                          <a:spcPct val="107000"/>
                        </a:lnSpc>
                        <a:spcAft>
                          <a:spcPts val="1635"/>
                        </a:spcAft>
                      </a:pPr>
                      <a:r>
                        <a:rPr lang="zh-CN" sz="1050" kern="100">
                          <a:effectLst/>
                        </a:rPr>
                        <a:t>提示【无效的用户名或密码】 </a:t>
                      </a:r>
                      <a:endParaRPr lang="zh-CN" sz="1050" kern="100">
                        <a:effectLst/>
                      </a:endParaRPr>
                    </a:p>
                    <a:p>
                      <a:pPr marR="1905">
                        <a:lnSpc>
                          <a:spcPct val="107000"/>
                        </a:lnSpc>
                        <a:spcAft>
                          <a:spcPts val="800"/>
                        </a:spcAft>
                      </a:pPr>
                      <a:r>
                        <a:rPr lang="en-US" sz="1050" kern="100">
                          <a:effectLst/>
                        </a:rPr>
                        <a:t>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b"/>
                </a:tc>
                <a:tc>
                  <a:txBody>
                    <a:bodyPr/>
                    <a:lstStyle/>
                    <a:p>
                      <a:pPr marR="1905" algn="ctr">
                        <a:lnSpc>
                          <a:spcPct val="107000"/>
                        </a:lnSpc>
                        <a:spcAft>
                          <a:spcPts val="800"/>
                        </a:spcAft>
                      </a:pPr>
                      <a:r>
                        <a:rPr lang="zh-CN" sz="1050" kern="100">
                          <a:effectLst/>
                        </a:rPr>
                        <a:t>（符合） </a:t>
                      </a:r>
                      <a:endParaRPr lang="zh-CN" sz="1050" kern="100">
                        <a:solidFill>
                          <a:srgbClr val="000000"/>
                        </a:solidFill>
                        <a:effectLst/>
                        <a:latin typeface="Calibri" panose="020F0502020204030204" pitchFamily="34" charset="0"/>
                        <a:ea typeface="Calibri" panose="020F0502020204030204" pitchFamily="34" charset="0"/>
                      </a:endParaRPr>
                    </a:p>
                  </a:txBody>
                  <a:tcPr marL="67127" marR="67127" marT="33564" marB="33564" anchor="ctr"/>
                </a:tc>
                <a:tc>
                  <a:txBody>
                    <a:bodyPr/>
                    <a:lstStyle/>
                    <a:p>
                      <a:pPr marL="635" marR="1905" algn="ctr">
                        <a:lnSpc>
                          <a:spcPct val="107000"/>
                        </a:lnSpc>
                        <a:spcAft>
                          <a:spcPts val="800"/>
                        </a:spcAft>
                      </a:pPr>
                      <a:r>
                        <a:rPr lang="en-US" sz="1050" kern="100" dirty="0">
                          <a:effectLst/>
                        </a:rPr>
                        <a:t>P </a:t>
                      </a:r>
                      <a:endParaRPr lang="zh-CN" sz="1050" kern="100" dirty="0">
                        <a:solidFill>
                          <a:srgbClr val="000000"/>
                        </a:solidFill>
                        <a:effectLst/>
                        <a:latin typeface="Calibri" panose="020F0502020204030204" pitchFamily="34" charset="0"/>
                        <a:ea typeface="Calibri" panose="020F0502020204030204" pitchFamily="34" charset="0"/>
                      </a:endParaRPr>
                    </a:p>
                  </a:txBody>
                  <a:tcPr marL="0" marR="0" marT="5577" marB="4674"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白盒测试部分</a:t>
            </a:r>
            <a:endParaRPr lang="zh-CN" altLang="en-US" dirty="0"/>
          </a:p>
        </p:txBody>
      </p:sp>
      <p:sp>
        <p:nvSpPr>
          <p:cNvPr id="3" name="内容占位符 2"/>
          <p:cNvSpPr>
            <a:spLocks noGrp="1"/>
          </p:cNvSpPr>
          <p:nvPr>
            <p:ph idx="1"/>
          </p:nvPr>
        </p:nvSpPr>
        <p:spPr>
          <a:xfrm>
            <a:off x="1024128" y="1719072"/>
            <a:ext cx="9720073" cy="4590288"/>
          </a:xfrm>
        </p:spPr>
        <p:txBody>
          <a:bodyPr>
            <a:normAutofit/>
          </a:bodyPr>
          <a:lstStyle/>
          <a:p>
            <a:pPr marL="0" indent="0">
              <a:buNone/>
            </a:pPr>
            <a:r>
              <a:rPr lang="zh-CN" altLang="en-US" dirty="0"/>
              <a:t>白盒测试中有的方法如右图所示：</a:t>
            </a:r>
            <a:endParaRPr lang="en-US" altLang="zh-CN" dirty="0"/>
          </a:p>
          <a:p>
            <a:pPr marL="0" indent="0">
              <a:buNone/>
            </a:pPr>
            <a:endParaRPr lang="en-US" altLang="zh-CN" dirty="0"/>
          </a:p>
          <a:p>
            <a:pPr marL="0" indent="0">
              <a:buNone/>
            </a:pPr>
            <a:r>
              <a:rPr lang="zh-CN" altLang="en-US" dirty="0"/>
              <a:t>本次课程设计中使用了</a:t>
            </a:r>
            <a:endParaRPr lang="en-US" altLang="zh-CN" dirty="0"/>
          </a:p>
          <a:p>
            <a:pPr marL="0" indent="0">
              <a:buNone/>
            </a:pPr>
            <a:r>
              <a:rPr lang="en-US" altLang="zh-CN" dirty="0"/>
              <a:t>	</a:t>
            </a:r>
            <a:r>
              <a:rPr lang="zh-CN" altLang="en-US" dirty="0"/>
              <a:t>判定条件覆盖</a:t>
            </a:r>
            <a:endParaRPr lang="en-US" altLang="zh-CN" dirty="0"/>
          </a:p>
          <a:p>
            <a:pPr marL="0" indent="0">
              <a:buNone/>
            </a:pPr>
            <a:r>
              <a:rPr lang="en-US" altLang="zh-CN" dirty="0"/>
              <a:t>	</a:t>
            </a:r>
            <a:r>
              <a:rPr lang="zh-CN" altLang="en-US" dirty="0"/>
              <a:t>基路径测试</a:t>
            </a:r>
            <a:endParaRPr lang="en-US" altLang="zh-CN" dirty="0"/>
          </a:p>
          <a:p>
            <a:pPr marL="0" indent="0">
              <a:buNone/>
            </a:pPr>
            <a:r>
              <a:rPr lang="zh-CN" altLang="en-US" dirty="0"/>
              <a:t>工具使用了</a:t>
            </a:r>
            <a:endParaRPr lang="en-US" altLang="zh-CN" dirty="0"/>
          </a:p>
          <a:p>
            <a:pPr marL="0" indent="0">
              <a:buNone/>
            </a:pPr>
            <a:r>
              <a:rPr lang="en-US" altLang="zh-CN" dirty="0"/>
              <a:t>	Junit</a:t>
            </a:r>
            <a:r>
              <a:rPr lang="zh-CN" altLang="en-US" dirty="0"/>
              <a:t>和</a:t>
            </a:r>
            <a:r>
              <a:rPr lang="en-US" altLang="zh-CN" dirty="0" err="1"/>
              <a:t>Mockito</a:t>
            </a:r>
            <a:endParaRPr lang="en-US" altLang="zh-CN" dirty="0" err="1"/>
          </a:p>
          <a:p>
            <a:pPr marL="0" indent="0">
              <a:buNone/>
            </a:pPr>
            <a:r>
              <a:rPr lang="zh-CN" altLang="en-US" dirty="0"/>
              <a:t>白盒部分分成</a:t>
            </a:r>
            <a:r>
              <a:rPr lang="en-US" altLang="zh-CN" dirty="0"/>
              <a:t>DAO</a:t>
            </a:r>
            <a:r>
              <a:rPr lang="zh-CN" altLang="en-US" dirty="0"/>
              <a:t>层</a:t>
            </a:r>
            <a:r>
              <a:rPr lang="en-US" altLang="zh-CN" dirty="0"/>
              <a:t> service</a:t>
            </a:r>
            <a:r>
              <a:rPr lang="zh-CN" altLang="en-US" dirty="0"/>
              <a:t>层和</a:t>
            </a:r>
            <a:r>
              <a:rPr lang="en-US" altLang="zh-CN" dirty="0"/>
              <a:t>controller</a:t>
            </a:r>
            <a:r>
              <a:rPr lang="zh-CN" altLang="en-US" dirty="0"/>
              <a:t>层</a:t>
            </a:r>
            <a:endParaRPr lang="en-US" altLang="zh-CN" dirty="0"/>
          </a:p>
          <a:p>
            <a:pPr marL="0" indent="0">
              <a:buNone/>
            </a:pPr>
            <a:endParaRPr lang="en-US" altLang="zh-CN" dirty="0"/>
          </a:p>
        </p:txBody>
      </p:sp>
      <p:pic>
        <p:nvPicPr>
          <p:cNvPr id="4" name="图片 3"/>
          <p:cNvPicPr>
            <a:picLocks noChangeAspect="1"/>
          </p:cNvPicPr>
          <p:nvPr/>
        </p:nvPicPr>
        <p:blipFill>
          <a:blip r:embed="rId1"/>
          <a:stretch>
            <a:fillRect/>
          </a:stretch>
        </p:blipFill>
        <p:spPr>
          <a:xfrm>
            <a:off x="6566399" y="1718945"/>
            <a:ext cx="4896246" cy="34547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DAO</a:t>
            </a:r>
            <a:r>
              <a:rPr lang="zh-CN" altLang="en-US"/>
              <a:t>层</a:t>
            </a:r>
            <a:r>
              <a:rPr lang="zh-CN" altLang="en-US" dirty="0">
                <a:sym typeface="+mn-ea"/>
              </a:rPr>
              <a:t>白盒测试部分</a:t>
            </a:r>
            <a:endParaRPr lang="zh-CN" altLang="en-US"/>
          </a:p>
        </p:txBody>
      </p:sp>
      <p:sp>
        <p:nvSpPr>
          <p:cNvPr id="3" name="内容占位符 2"/>
          <p:cNvSpPr>
            <a:spLocks noGrp="1"/>
          </p:cNvSpPr>
          <p:nvPr>
            <p:ph idx="1"/>
          </p:nvPr>
        </p:nvSpPr>
        <p:spPr/>
        <p:txBody>
          <a:bodyPr>
            <a:normAutofit fontScale="57500" lnSpcReduction="20000"/>
          </a:bodyPr>
          <a:lstStyle/>
          <a:p>
            <a:r>
              <a:rPr lang="zh-CN" altLang="en-US" dirty="0"/>
              <a:t>testfindByOrderId：测试按照订单ID进行查询逻辑正确性</a:t>
            </a:r>
            <a:endParaRPr lang="zh-CN" altLang="en-US" dirty="0"/>
          </a:p>
          <a:p>
            <a:r>
              <a:rPr lang="zh-CN" altLang="en-US" dirty="0"/>
              <a:t>testfindAllByOrderStatusOrderByCreateTimeDesc：测试查询同一订单状态的所有订单按照时间排序的逻辑正确性</a:t>
            </a:r>
            <a:endParaRPr lang="zh-CN" altLang="en-US" dirty="0"/>
          </a:p>
          <a:p>
            <a:r>
              <a:rPr lang="zh-CN" altLang="en-US" dirty="0"/>
              <a:t>testfindAllByBuyerEmailOrderByOrderStatusAscCreateTimeDesc：测试按买家电子邮件查找订单并且按创建时间升序排列的逻辑正确性</a:t>
            </a:r>
            <a:endParaRPr lang="zh-CN" altLang="en-US" dirty="0"/>
          </a:p>
          <a:p>
            <a:r>
              <a:rPr lang="zh-CN" altLang="en-US" dirty="0"/>
              <a:t>testfindAllByOrderByOrderStatusAscCreateTimeDesc：测试按订单状态查找全部创建时间描述并且升序排列逻辑正确性 </a:t>
            </a:r>
            <a:endParaRPr lang="zh-CN" altLang="en-US" dirty="0"/>
          </a:p>
          <a:p>
            <a:r>
              <a:rPr lang="zh-CN" altLang="en-US" dirty="0"/>
              <a:t>testfindAllByBuyerPhoneOrderByOrderStatusAscCreateTimeDesc：测试按照购买者手机号码查询并且按照订单创建时间升序排序的逻辑正确性 </a:t>
            </a:r>
            <a:endParaRPr lang="zh-CN" altLang="en-US" dirty="0"/>
          </a:p>
          <a:p>
            <a:r>
              <a:rPr lang="zh-CN" altLang="en-US" dirty="0"/>
              <a:t>testfindByCategoryTypeInOrderByCategoryTypeAsc：测试按照类别查找所有订单并且按照升序排列的逻辑正确性 11 </a:t>
            </a:r>
            <a:endParaRPr lang="zh-CN" altLang="en-US" dirty="0"/>
          </a:p>
          <a:p>
            <a:r>
              <a:rPr lang="zh-CN" altLang="en-US" dirty="0"/>
              <a:t>testfindByCategoryType：测试按照类别查找的逻辑正确性 </a:t>
            </a:r>
            <a:endParaRPr lang="zh-CN" altLang="en-US" dirty="0"/>
          </a:p>
          <a:p>
            <a:r>
              <a:rPr lang="zh-CN" altLang="en-US" dirty="0"/>
              <a:t>testfindByProductId：测试按照产品id查找的逻辑正确性 </a:t>
            </a:r>
            <a:endParaRPr lang="zh-CN" altLang="en-US" dirty="0"/>
          </a:p>
          <a:p>
            <a:r>
              <a:rPr lang="zh-CN" altLang="en-US" dirty="0"/>
              <a:t>testfindAllByCategoryTypeOrderByProductIdAsc：测试的逻辑正确性 </a:t>
            </a:r>
            <a:endParaRPr lang="zh-CN" altLang="en-US" dirty="0"/>
          </a:p>
          <a:p>
            <a:r>
              <a:rPr lang="zh-CN" altLang="en-US" dirty="0"/>
              <a:t>testfindAllByOrderByProductId：测试按照订单产品id查找所有记录的逻辑正确性</a:t>
            </a:r>
            <a:endParaRPr lang="zh-CN" altLang="en-US" dirty="0"/>
          </a:p>
          <a:p>
            <a:r>
              <a:rPr lang="zh-CN" altLang="en-US" dirty="0"/>
              <a:t>testfindByEmail:：测试按照邮箱地址查找的逻辑正确性</a:t>
            </a:r>
            <a:endParaRPr lang="zh-CN" altLang="en-US" dirty="0"/>
          </a:p>
          <a:p>
            <a:r>
              <a:rPr lang="zh-CN" altLang="en-US" dirty="0"/>
              <a:t>testfindAllByRole：测试按照角色查找所有用户的逻辑正确性</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DAO</a:t>
            </a:r>
            <a:r>
              <a:rPr lang="zh-CN" altLang="en-US" dirty="0"/>
              <a:t>层举例</a:t>
            </a:r>
            <a:r>
              <a:rPr lang="en-US" altLang="zh-CN" dirty="0"/>
              <a:t>——</a:t>
            </a:r>
            <a:r>
              <a:rPr lang="en-US" altLang="zh-CN" dirty="0" err="1"/>
              <a:t>findByCategoryTypeTest</a:t>
            </a:r>
            <a:endParaRPr lang="zh-CN" altLang="en-US" dirty="0"/>
          </a:p>
        </p:txBody>
      </p:sp>
      <p:pic>
        <p:nvPicPr>
          <p:cNvPr id="4" name="图片 3"/>
          <p:cNvPicPr>
            <a:picLocks noChangeAspect="1"/>
          </p:cNvPicPr>
          <p:nvPr/>
        </p:nvPicPr>
        <p:blipFill>
          <a:blip r:embed="rId1"/>
          <a:stretch>
            <a:fillRect/>
          </a:stretch>
        </p:blipFill>
        <p:spPr>
          <a:xfrm>
            <a:off x="702645" y="1582129"/>
            <a:ext cx="10450200" cy="4594834"/>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115,&quot;width&quot;:9915}"/>
</p:tagLst>
</file>

<file path=ppt/tags/tag2.xml><?xml version="1.0" encoding="utf-8"?>
<p:tagLst xmlns:p="http://schemas.openxmlformats.org/presentationml/2006/main">
  <p:tag name="KSO_WM_UNIT_PLACING_PICTURE_USER_VIEWPORT" val="{&quot;height&quot;:3833,&quot;width&quot;:8306}"/>
</p:tagLst>
</file>

<file path=ppt/tags/tag3.xml><?xml version="1.0" encoding="utf-8"?>
<p:tagLst xmlns:p="http://schemas.openxmlformats.org/presentationml/2006/main">
  <p:tag name="COMMONDATA" val="eyJoZGlkIjoiZTQ4ODQwNThiYTg4YTBlNDhkZDRmNGNiNWM5NWE1Yz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6503</Words>
  <Application>WPS 演示</Application>
  <PresentationFormat>宽屏</PresentationFormat>
  <Paragraphs>500</Paragraphs>
  <Slides>45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Arial</vt:lpstr>
      <vt:lpstr>宋体</vt:lpstr>
      <vt:lpstr>Wingdings</vt:lpstr>
      <vt:lpstr>Calibri</vt:lpstr>
      <vt:lpstr>Times New Roman</vt:lpstr>
      <vt:lpstr>Calibri</vt:lpstr>
      <vt:lpstr>Calibri Light</vt:lpstr>
      <vt:lpstr>微软雅黑</vt:lpstr>
      <vt:lpstr>Arial Unicode MS</vt:lpstr>
      <vt:lpstr>黑体</vt:lpstr>
      <vt:lpstr>等线</vt:lpstr>
      <vt:lpstr>Office 主题</vt:lpstr>
      <vt:lpstr>软件质量保证与测试技术</vt:lpstr>
      <vt:lpstr>E-Shop</vt:lpstr>
      <vt:lpstr>PowerPoint 演示文稿</vt:lpstr>
      <vt:lpstr>黑盒测试</vt:lpstr>
      <vt:lpstr>SE_Login：测试用户账号登陆的逻辑正确性 </vt:lpstr>
      <vt:lpstr>PowerPoint 演示文稿</vt:lpstr>
      <vt:lpstr>白盒测试部分</vt:lpstr>
      <vt:lpstr>DAO层白盒测试部分</vt:lpstr>
      <vt:lpstr>DAO层举例——findByCategoryTypeTest</vt:lpstr>
      <vt:lpstr>Service测试</vt:lpstr>
      <vt:lpstr>Service测试</vt:lpstr>
      <vt:lpstr>MergeLocalCart</vt:lpstr>
      <vt:lpstr>PowerPoint 演示文稿</vt:lpstr>
      <vt:lpstr>Orderservice finish</vt:lpstr>
      <vt:lpstr>PowerPoint 演示文稿</vt:lpstr>
      <vt:lpstr>Controller层白盒测试部分</vt:lpstr>
      <vt:lpstr>Controller层举例——orderControllerTest</vt:lpstr>
      <vt:lpstr>Controller层——orderListTest</vt:lpstr>
      <vt:lpstr>Controller层——orderListTest </vt:lpstr>
      <vt:lpstr>Controller层——finishTest</vt:lpstr>
      <vt:lpstr>性能测试Jrofiler</vt:lpstr>
      <vt:lpstr>内存分析</vt:lpstr>
      <vt:lpstr>内存分析</vt:lpstr>
      <vt:lpstr>内存分析</vt:lpstr>
      <vt:lpstr>PowerPoint 演示文稿</vt:lpstr>
      <vt:lpstr>内存分析</vt:lpstr>
      <vt:lpstr>线程视图分析 </vt:lpstr>
      <vt:lpstr>下面对部分功能进行连续操作测试，并观察结果：</vt:lpstr>
      <vt:lpstr>CPU Load分析</vt:lpstr>
      <vt:lpstr>PowerPoint 演示文稿</vt:lpstr>
      <vt:lpstr>总结及评价  </vt:lpstr>
      <vt:lpstr>压力测试</vt:lpstr>
      <vt:lpstr>PowerPoint 演示文稿</vt:lpstr>
      <vt:lpstr>PowerPoint 演示文稿</vt:lpstr>
      <vt:lpstr>PowerPoint 演示文稿</vt:lpstr>
      <vt:lpstr>PowerPoint 演示文稿</vt:lpstr>
      <vt:lpstr>四次压力测试结果树</vt:lpstr>
      <vt:lpstr>PowerPoint 演示文稿</vt:lpstr>
      <vt:lpstr>PowerPoint 演示文稿</vt:lpstr>
      <vt:lpstr>自动化测试</vt:lpstr>
      <vt:lpstr>自动化测试</vt:lpstr>
      <vt:lpstr>自动化测试</vt:lpstr>
      <vt:lpstr>自动化测试</vt:lpstr>
      <vt:lpstr>自动化测试</vt:lpstr>
      <vt:lpstr>自动化测试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软件质量保证与测试技术</dc:title>
  <dc:creator>Microsoft 帐户</dc:creator>
  <cp:lastModifiedBy>曼施坦因</cp:lastModifiedBy>
  <cp:revision>20</cp:revision>
  <dcterms:created xsi:type="dcterms:W3CDTF">2022-06-06T05:07:00Z</dcterms:created>
  <dcterms:modified xsi:type="dcterms:W3CDTF">2022-06-08T06:23:45Z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387EA93F20784314A4BAC644C7F9DE65</vt:lpwstr>
  </property>
  <property fmtid="{D5CDD505-2E9C-101B-9397-08002B2CF9AE}" pid="3" name="KSOProductBuildVer">
    <vt:lpwstr>2052-11.1.0.11744</vt:lpwstr>
  </property>
</Properties>
</file>